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8"/>
  </p:notesMasterIdLst>
  <p:sldIdLst>
    <p:sldId id="256" r:id="rId2"/>
    <p:sldId id="312" r:id="rId3"/>
    <p:sldId id="315" r:id="rId4"/>
    <p:sldId id="342" r:id="rId5"/>
    <p:sldId id="314" r:id="rId6"/>
    <p:sldId id="278" r:id="rId7"/>
    <p:sldId id="310" r:id="rId8"/>
    <p:sldId id="308" r:id="rId9"/>
    <p:sldId id="317" r:id="rId10"/>
    <p:sldId id="289" r:id="rId11"/>
    <p:sldId id="290" r:id="rId12"/>
    <p:sldId id="327" r:id="rId13"/>
    <p:sldId id="330" r:id="rId14"/>
    <p:sldId id="329" r:id="rId15"/>
    <p:sldId id="331" r:id="rId16"/>
    <p:sldId id="333" r:id="rId17"/>
    <p:sldId id="328" r:id="rId18"/>
    <p:sldId id="332" r:id="rId19"/>
    <p:sldId id="340" r:id="rId20"/>
    <p:sldId id="299" r:id="rId21"/>
    <p:sldId id="337" r:id="rId22"/>
    <p:sldId id="338" r:id="rId23"/>
    <p:sldId id="339" r:id="rId24"/>
    <p:sldId id="319" r:id="rId25"/>
    <p:sldId id="318" r:id="rId26"/>
    <p:sldId id="325" r:id="rId27"/>
    <p:sldId id="324" r:id="rId28"/>
    <p:sldId id="313" r:id="rId29"/>
    <p:sldId id="316" r:id="rId30"/>
    <p:sldId id="341" r:id="rId31"/>
    <p:sldId id="287" r:id="rId32"/>
    <p:sldId id="334" r:id="rId33"/>
    <p:sldId id="268" r:id="rId34"/>
    <p:sldId id="311" r:id="rId35"/>
    <p:sldId id="285"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 Arya"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BCD6DA"/>
    <a:srgbClr val="D5F8FD"/>
    <a:srgbClr val="CCD7ED"/>
    <a:srgbClr val="DAEEF3"/>
    <a:srgbClr val="C4BFF1"/>
    <a:srgbClr val="C4D9E9"/>
    <a:srgbClr val="C5DADA"/>
    <a:srgbClr val="9EC4DC"/>
    <a:srgbClr val="D4B3F2"/>
    <a:srgbClr val="C4BC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89"/>
    <p:restoredTop sz="95000"/>
  </p:normalViewPr>
  <p:slideViewPr>
    <p:cSldViewPr snapToGrid="0" snapToObjects="1">
      <p:cViewPr varScale="1">
        <p:scale>
          <a:sx n="84" d="100"/>
          <a:sy n="84" d="100"/>
        </p:scale>
        <p:origin x="192" y="336"/>
      </p:cViewPr>
      <p:guideLst>
        <p:guide orient="horz" pos="2183"/>
        <p:guide pos="292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rrekhaarya/Downloads/Annual%20report%20DB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c:v>
                </c:pt>
              </c:strCache>
            </c:strRef>
          </c:tx>
          <c:spPr>
            <a:solidFill>
              <a:schemeClr val="accent1"/>
            </a:solidFill>
            <a:ln>
              <a:noFill/>
            </a:ln>
            <a:effectLst/>
          </c:spPr>
          <c:invertIfNegative val="0"/>
          <c:cat>
            <c:strRef>
              <c:f>Sheet1!$A$2:$A$13</c:f>
              <c:strCache>
                <c:ptCount val="12"/>
                <c:pt idx="0">
                  <c:v>2020-21</c:v>
                </c:pt>
                <c:pt idx="1">
                  <c:v>B.Sc I</c:v>
                </c:pt>
                <c:pt idx="2">
                  <c:v>B.Sc II</c:v>
                </c:pt>
                <c:pt idx="3">
                  <c:v>B.Sc III</c:v>
                </c:pt>
                <c:pt idx="4">
                  <c:v>2021-22</c:v>
                </c:pt>
                <c:pt idx="5">
                  <c:v>B.Sc I</c:v>
                </c:pt>
                <c:pt idx="6">
                  <c:v>B.Sc II</c:v>
                </c:pt>
                <c:pt idx="7">
                  <c:v>B.Sc III</c:v>
                </c:pt>
                <c:pt idx="8">
                  <c:v>2022-23</c:v>
                </c:pt>
                <c:pt idx="9">
                  <c:v>B.Sc I</c:v>
                </c:pt>
                <c:pt idx="10">
                  <c:v>B.Sc II</c:v>
                </c:pt>
                <c:pt idx="11">
                  <c:v>B.Sc III</c:v>
                </c:pt>
              </c:strCache>
            </c:strRef>
          </c:cat>
          <c:val>
            <c:numRef>
              <c:f>Sheet1!$B$2:$B$13</c:f>
              <c:numCache>
                <c:formatCode>General</c:formatCode>
                <c:ptCount val="12"/>
                <c:pt idx="1">
                  <c:v>62</c:v>
                </c:pt>
                <c:pt idx="2">
                  <c:v>83</c:v>
                </c:pt>
                <c:pt idx="3">
                  <c:v>55</c:v>
                </c:pt>
                <c:pt idx="5">
                  <c:v>67</c:v>
                </c:pt>
                <c:pt idx="6">
                  <c:v>60</c:v>
                </c:pt>
                <c:pt idx="7">
                  <c:v>58</c:v>
                </c:pt>
                <c:pt idx="9">
                  <c:v>47</c:v>
                </c:pt>
                <c:pt idx="10">
                  <c:v>54</c:v>
                </c:pt>
                <c:pt idx="11">
                  <c:v>95</c:v>
                </c:pt>
              </c:numCache>
            </c:numRef>
          </c:val>
          <c:extLst>
            <c:ext xmlns:c16="http://schemas.microsoft.com/office/drawing/2014/chart" uri="{C3380CC4-5D6E-409C-BE32-E72D297353CC}">
              <c16:uniqueId val="{00000000-E8FF-B545-9D95-7C55E961CC5F}"/>
            </c:ext>
          </c:extLst>
        </c:ser>
        <c:ser>
          <c:idx val="1"/>
          <c:order val="1"/>
          <c:tx>
            <c:strRef>
              <c:f>Sheet1!$C$1</c:f>
              <c:strCache>
                <c:ptCount val="1"/>
                <c:pt idx="0">
                  <c:v>OBC</c:v>
                </c:pt>
              </c:strCache>
            </c:strRef>
          </c:tx>
          <c:spPr>
            <a:solidFill>
              <a:schemeClr val="accent2"/>
            </a:solidFill>
            <a:ln>
              <a:noFill/>
            </a:ln>
            <a:effectLst/>
          </c:spPr>
          <c:invertIfNegative val="0"/>
          <c:cat>
            <c:strRef>
              <c:f>Sheet1!$A$2:$A$13</c:f>
              <c:strCache>
                <c:ptCount val="12"/>
                <c:pt idx="0">
                  <c:v>2020-21</c:v>
                </c:pt>
                <c:pt idx="1">
                  <c:v>B.Sc I</c:v>
                </c:pt>
                <c:pt idx="2">
                  <c:v>B.Sc II</c:v>
                </c:pt>
                <c:pt idx="3">
                  <c:v>B.Sc III</c:v>
                </c:pt>
                <c:pt idx="4">
                  <c:v>2021-22</c:v>
                </c:pt>
                <c:pt idx="5">
                  <c:v>B.Sc I</c:v>
                </c:pt>
                <c:pt idx="6">
                  <c:v>B.Sc II</c:v>
                </c:pt>
                <c:pt idx="7">
                  <c:v>B.Sc III</c:v>
                </c:pt>
                <c:pt idx="8">
                  <c:v>2022-23</c:v>
                </c:pt>
                <c:pt idx="9">
                  <c:v>B.Sc I</c:v>
                </c:pt>
                <c:pt idx="10">
                  <c:v>B.Sc II</c:v>
                </c:pt>
                <c:pt idx="11">
                  <c:v>B.Sc III</c:v>
                </c:pt>
              </c:strCache>
            </c:strRef>
          </c:cat>
          <c:val>
            <c:numRef>
              <c:f>Sheet1!$C$2:$C$13</c:f>
              <c:numCache>
                <c:formatCode>General</c:formatCode>
                <c:ptCount val="12"/>
                <c:pt idx="1">
                  <c:v>77</c:v>
                </c:pt>
                <c:pt idx="2">
                  <c:v>65</c:v>
                </c:pt>
                <c:pt idx="3">
                  <c:v>44</c:v>
                </c:pt>
                <c:pt idx="5">
                  <c:v>78</c:v>
                </c:pt>
                <c:pt idx="6">
                  <c:v>70</c:v>
                </c:pt>
                <c:pt idx="7">
                  <c:v>67</c:v>
                </c:pt>
                <c:pt idx="9">
                  <c:v>78</c:v>
                </c:pt>
                <c:pt idx="10">
                  <c:v>67</c:v>
                </c:pt>
                <c:pt idx="11">
                  <c:v>48</c:v>
                </c:pt>
              </c:numCache>
            </c:numRef>
          </c:val>
          <c:extLst>
            <c:ext xmlns:c16="http://schemas.microsoft.com/office/drawing/2014/chart" uri="{C3380CC4-5D6E-409C-BE32-E72D297353CC}">
              <c16:uniqueId val="{00000001-E8FF-B545-9D95-7C55E961CC5F}"/>
            </c:ext>
          </c:extLst>
        </c:ser>
        <c:ser>
          <c:idx val="2"/>
          <c:order val="2"/>
          <c:tx>
            <c:strRef>
              <c:f>Sheet1!$D$1</c:f>
              <c:strCache>
                <c:ptCount val="1"/>
                <c:pt idx="0">
                  <c:v>SC</c:v>
                </c:pt>
              </c:strCache>
            </c:strRef>
          </c:tx>
          <c:spPr>
            <a:solidFill>
              <a:schemeClr val="accent3"/>
            </a:solidFill>
            <a:ln>
              <a:noFill/>
            </a:ln>
            <a:effectLst/>
          </c:spPr>
          <c:invertIfNegative val="0"/>
          <c:cat>
            <c:strRef>
              <c:f>Sheet1!$A$2:$A$13</c:f>
              <c:strCache>
                <c:ptCount val="12"/>
                <c:pt idx="0">
                  <c:v>2020-21</c:v>
                </c:pt>
                <c:pt idx="1">
                  <c:v>B.Sc I</c:v>
                </c:pt>
                <c:pt idx="2">
                  <c:v>B.Sc II</c:v>
                </c:pt>
                <c:pt idx="3">
                  <c:v>B.Sc III</c:v>
                </c:pt>
                <c:pt idx="4">
                  <c:v>2021-22</c:v>
                </c:pt>
                <c:pt idx="5">
                  <c:v>B.Sc I</c:v>
                </c:pt>
                <c:pt idx="6">
                  <c:v>B.Sc II</c:v>
                </c:pt>
                <c:pt idx="7">
                  <c:v>B.Sc III</c:v>
                </c:pt>
                <c:pt idx="8">
                  <c:v>2022-23</c:v>
                </c:pt>
                <c:pt idx="9">
                  <c:v>B.Sc I</c:v>
                </c:pt>
                <c:pt idx="10">
                  <c:v>B.Sc II</c:v>
                </c:pt>
                <c:pt idx="11">
                  <c:v>B.Sc III</c:v>
                </c:pt>
              </c:strCache>
            </c:strRef>
          </c:cat>
          <c:val>
            <c:numRef>
              <c:f>Sheet1!$D$2:$D$13</c:f>
              <c:numCache>
                <c:formatCode>General</c:formatCode>
                <c:ptCount val="12"/>
                <c:pt idx="1">
                  <c:v>45</c:v>
                </c:pt>
                <c:pt idx="2">
                  <c:v>43</c:v>
                </c:pt>
                <c:pt idx="3">
                  <c:v>14</c:v>
                </c:pt>
                <c:pt idx="5">
                  <c:v>60</c:v>
                </c:pt>
                <c:pt idx="6">
                  <c:v>60</c:v>
                </c:pt>
                <c:pt idx="7">
                  <c:v>30</c:v>
                </c:pt>
                <c:pt idx="9">
                  <c:v>52</c:v>
                </c:pt>
                <c:pt idx="10">
                  <c:v>37</c:v>
                </c:pt>
                <c:pt idx="11">
                  <c:v>27</c:v>
                </c:pt>
              </c:numCache>
            </c:numRef>
          </c:val>
          <c:extLst>
            <c:ext xmlns:c16="http://schemas.microsoft.com/office/drawing/2014/chart" uri="{C3380CC4-5D6E-409C-BE32-E72D297353CC}">
              <c16:uniqueId val="{00000002-E8FF-B545-9D95-7C55E961CC5F}"/>
            </c:ext>
          </c:extLst>
        </c:ser>
        <c:dLbls>
          <c:showLegendKey val="0"/>
          <c:showVal val="0"/>
          <c:showCatName val="0"/>
          <c:showSerName val="0"/>
          <c:showPercent val="0"/>
          <c:showBubbleSize val="0"/>
        </c:dLbls>
        <c:gapWidth val="219"/>
        <c:overlap val="-27"/>
        <c:axId val="2113520240"/>
        <c:axId val="144180543"/>
      </c:barChart>
      <c:catAx>
        <c:axId val="211352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180543"/>
        <c:crosses val="autoZero"/>
        <c:auto val="1"/>
        <c:lblAlgn val="ctr"/>
        <c:lblOffset val="100"/>
        <c:noMultiLvlLbl val="0"/>
      </c:catAx>
      <c:valAx>
        <c:axId val="144180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35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Sheet1!$K$3</c:f>
              <c:strCache>
                <c:ptCount val="1"/>
                <c:pt idx="0">
                  <c:v>B.Sc I</c:v>
                </c:pt>
              </c:strCache>
            </c:strRef>
          </c:tx>
          <c:spPr>
            <a:solidFill>
              <a:schemeClr val="accent1"/>
            </a:solidFill>
            <a:ln>
              <a:noFill/>
            </a:ln>
            <a:effectLst/>
          </c:spPr>
          <c:invertIfNegative val="0"/>
          <c:cat>
            <c:multiLvlStrRef>
              <c:f>Sheet1!$L$1:$Q$2</c:f>
              <c:multiLvlStrCache>
                <c:ptCount val="6"/>
                <c:lvl>
                  <c:pt idx="0">
                    <c:v>Gen</c:v>
                  </c:pt>
                  <c:pt idx="1">
                    <c:v>OBC</c:v>
                  </c:pt>
                  <c:pt idx="2">
                    <c:v>SC</c:v>
                  </c:pt>
                  <c:pt idx="3">
                    <c:v>Gen</c:v>
                  </c:pt>
                  <c:pt idx="4">
                    <c:v>OBC</c:v>
                  </c:pt>
                  <c:pt idx="5">
                    <c:v>SC</c:v>
                  </c:pt>
                </c:lvl>
                <c:lvl>
                  <c:pt idx="0">
                    <c:v> 2020-21</c:v>
                  </c:pt>
                  <c:pt idx="4">
                    <c:v> 2021-22</c:v>
                  </c:pt>
                </c:lvl>
              </c:multiLvlStrCache>
            </c:multiLvlStrRef>
          </c:cat>
          <c:val>
            <c:numRef>
              <c:f>Sheet1!$L$3:$Q$3</c:f>
              <c:numCache>
                <c:formatCode>General</c:formatCode>
                <c:ptCount val="6"/>
                <c:pt idx="0">
                  <c:v>62</c:v>
                </c:pt>
                <c:pt idx="1">
                  <c:v>77</c:v>
                </c:pt>
                <c:pt idx="2">
                  <c:v>45</c:v>
                </c:pt>
                <c:pt idx="3">
                  <c:v>67</c:v>
                </c:pt>
                <c:pt idx="4">
                  <c:v>78</c:v>
                </c:pt>
                <c:pt idx="5">
                  <c:v>39</c:v>
                </c:pt>
              </c:numCache>
            </c:numRef>
          </c:val>
          <c:extLst>
            <c:ext xmlns:c16="http://schemas.microsoft.com/office/drawing/2014/chart" uri="{C3380CC4-5D6E-409C-BE32-E72D297353CC}">
              <c16:uniqueId val="{00000000-EFAF-1749-AE3F-DA184F0C029B}"/>
            </c:ext>
          </c:extLst>
        </c:ser>
        <c:ser>
          <c:idx val="1"/>
          <c:order val="1"/>
          <c:tx>
            <c:strRef>
              <c:f>Sheet1!$K$4</c:f>
              <c:strCache>
                <c:ptCount val="1"/>
                <c:pt idx="0">
                  <c:v>B.Sc II</c:v>
                </c:pt>
              </c:strCache>
            </c:strRef>
          </c:tx>
          <c:spPr>
            <a:solidFill>
              <a:schemeClr val="accent2"/>
            </a:solidFill>
            <a:ln>
              <a:noFill/>
            </a:ln>
            <a:effectLst/>
          </c:spPr>
          <c:invertIfNegative val="0"/>
          <c:cat>
            <c:multiLvlStrRef>
              <c:f>Sheet1!$L$1:$Q$2</c:f>
              <c:multiLvlStrCache>
                <c:ptCount val="6"/>
                <c:lvl>
                  <c:pt idx="0">
                    <c:v>Gen</c:v>
                  </c:pt>
                  <c:pt idx="1">
                    <c:v>OBC</c:v>
                  </c:pt>
                  <c:pt idx="2">
                    <c:v>SC</c:v>
                  </c:pt>
                  <c:pt idx="3">
                    <c:v>Gen</c:v>
                  </c:pt>
                  <c:pt idx="4">
                    <c:v>OBC</c:v>
                  </c:pt>
                  <c:pt idx="5">
                    <c:v>SC</c:v>
                  </c:pt>
                </c:lvl>
                <c:lvl>
                  <c:pt idx="0">
                    <c:v> 2020-21</c:v>
                  </c:pt>
                  <c:pt idx="4">
                    <c:v> 2021-22</c:v>
                  </c:pt>
                </c:lvl>
              </c:multiLvlStrCache>
            </c:multiLvlStrRef>
          </c:cat>
          <c:val>
            <c:numRef>
              <c:f>Sheet1!$L$4:$Q$4</c:f>
              <c:numCache>
                <c:formatCode>General</c:formatCode>
                <c:ptCount val="6"/>
                <c:pt idx="0">
                  <c:v>83</c:v>
                </c:pt>
                <c:pt idx="1">
                  <c:v>65</c:v>
                </c:pt>
                <c:pt idx="2">
                  <c:v>43</c:v>
                </c:pt>
                <c:pt idx="3">
                  <c:v>60</c:v>
                </c:pt>
                <c:pt idx="4">
                  <c:v>70</c:v>
                </c:pt>
                <c:pt idx="5">
                  <c:v>60</c:v>
                </c:pt>
              </c:numCache>
            </c:numRef>
          </c:val>
          <c:extLst>
            <c:ext xmlns:c16="http://schemas.microsoft.com/office/drawing/2014/chart" uri="{C3380CC4-5D6E-409C-BE32-E72D297353CC}">
              <c16:uniqueId val="{00000001-EFAF-1749-AE3F-DA184F0C029B}"/>
            </c:ext>
          </c:extLst>
        </c:ser>
        <c:ser>
          <c:idx val="2"/>
          <c:order val="2"/>
          <c:tx>
            <c:strRef>
              <c:f>Sheet1!$K$5</c:f>
              <c:strCache>
                <c:ptCount val="1"/>
                <c:pt idx="0">
                  <c:v>B.Sc III</c:v>
                </c:pt>
              </c:strCache>
            </c:strRef>
          </c:tx>
          <c:spPr>
            <a:solidFill>
              <a:schemeClr val="accent3"/>
            </a:solidFill>
            <a:ln>
              <a:noFill/>
            </a:ln>
            <a:effectLst/>
          </c:spPr>
          <c:invertIfNegative val="0"/>
          <c:cat>
            <c:multiLvlStrRef>
              <c:f>Sheet1!$L$1:$Q$2</c:f>
              <c:multiLvlStrCache>
                <c:ptCount val="6"/>
                <c:lvl>
                  <c:pt idx="0">
                    <c:v>Gen</c:v>
                  </c:pt>
                  <c:pt idx="1">
                    <c:v>OBC</c:v>
                  </c:pt>
                  <c:pt idx="2">
                    <c:v>SC</c:v>
                  </c:pt>
                  <c:pt idx="3">
                    <c:v>Gen</c:v>
                  </c:pt>
                  <c:pt idx="4">
                    <c:v>OBC</c:v>
                  </c:pt>
                  <c:pt idx="5">
                    <c:v>SC</c:v>
                  </c:pt>
                </c:lvl>
                <c:lvl>
                  <c:pt idx="0">
                    <c:v> 2020-21</c:v>
                  </c:pt>
                  <c:pt idx="4">
                    <c:v> 2021-22</c:v>
                  </c:pt>
                </c:lvl>
              </c:multiLvlStrCache>
            </c:multiLvlStrRef>
          </c:cat>
          <c:val>
            <c:numRef>
              <c:f>Sheet1!$L$5:$Q$5</c:f>
              <c:numCache>
                <c:formatCode>General</c:formatCode>
                <c:ptCount val="6"/>
                <c:pt idx="0">
                  <c:v>55</c:v>
                </c:pt>
                <c:pt idx="1">
                  <c:v>44</c:v>
                </c:pt>
                <c:pt idx="2">
                  <c:v>14</c:v>
                </c:pt>
                <c:pt idx="3">
                  <c:v>58</c:v>
                </c:pt>
                <c:pt idx="4">
                  <c:v>67</c:v>
                </c:pt>
                <c:pt idx="5">
                  <c:v>30</c:v>
                </c:pt>
              </c:numCache>
            </c:numRef>
          </c:val>
          <c:extLst>
            <c:ext xmlns:c16="http://schemas.microsoft.com/office/drawing/2014/chart" uri="{C3380CC4-5D6E-409C-BE32-E72D297353CC}">
              <c16:uniqueId val="{00000002-EFAF-1749-AE3F-DA184F0C029B}"/>
            </c:ext>
          </c:extLst>
        </c:ser>
        <c:dLbls>
          <c:showLegendKey val="0"/>
          <c:showVal val="0"/>
          <c:showCatName val="0"/>
          <c:showSerName val="0"/>
          <c:showPercent val="0"/>
          <c:showBubbleSize val="0"/>
        </c:dLbls>
        <c:gapWidth val="219"/>
        <c:overlap val="-27"/>
        <c:axId val="1849852560"/>
        <c:axId val="1849861280"/>
      </c:barChart>
      <c:catAx>
        <c:axId val="184985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9861280"/>
        <c:crosses val="autoZero"/>
        <c:auto val="1"/>
        <c:lblAlgn val="ctr"/>
        <c:lblOffset val="100"/>
        <c:noMultiLvlLbl val="0"/>
      </c:catAx>
      <c:valAx>
        <c:axId val="184986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985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Pass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Sheet1!$A$2:$A$17</c:f>
              <c:strCache>
                <c:ptCount val="16"/>
                <c:pt idx="0">
                  <c:v>B.Sc. I – </c:v>
                </c:pt>
                <c:pt idx="1">
                  <c:v>B.Sc. II- </c:v>
                </c:pt>
                <c:pt idx="2">
                  <c:v>  B.Sc. III.- </c:v>
                </c:pt>
                <c:pt idx="4">
                  <c:v>2021-22</c:v>
                </c:pt>
                <c:pt idx="5">
                  <c:v> B.Sc. I Sem-</c:v>
                </c:pt>
                <c:pt idx="6">
                  <c:v> B.Sc. II Sem-</c:v>
                </c:pt>
                <c:pt idx="7">
                  <c:v> B.Sc. II Y</c:v>
                </c:pt>
                <c:pt idx="8">
                  <c:v> B.Sc. III Y</c:v>
                </c:pt>
                <c:pt idx="10">
                  <c:v>2022-23</c:v>
                </c:pt>
                <c:pt idx="11">
                  <c:v>B.Sc. I Sem</c:v>
                </c:pt>
                <c:pt idx="12">
                  <c:v>B.Sc. II Sem</c:v>
                </c:pt>
                <c:pt idx="13">
                  <c:v>B.Sc. III Sem-</c:v>
                </c:pt>
                <c:pt idx="14">
                  <c:v>B.Sc. IV Sem</c:v>
                </c:pt>
                <c:pt idx="15">
                  <c:v>B.Sc III Y</c:v>
                </c:pt>
              </c:strCache>
            </c:strRef>
          </c:cat>
          <c:val>
            <c:numRef>
              <c:f>Sheet1!$B$2:$B$17</c:f>
              <c:numCache>
                <c:formatCode>General</c:formatCode>
                <c:ptCount val="16"/>
                <c:pt idx="0">
                  <c:v>93.9</c:v>
                </c:pt>
                <c:pt idx="1">
                  <c:v>80.73</c:v>
                </c:pt>
                <c:pt idx="2">
                  <c:v>94.1</c:v>
                </c:pt>
                <c:pt idx="5">
                  <c:v>87.3</c:v>
                </c:pt>
                <c:pt idx="6">
                  <c:v>90.6</c:v>
                </c:pt>
                <c:pt idx="7">
                  <c:v>90.1</c:v>
                </c:pt>
                <c:pt idx="8">
                  <c:v>98.1</c:v>
                </c:pt>
                <c:pt idx="11">
                  <c:v>83.2</c:v>
                </c:pt>
                <c:pt idx="12">
                  <c:v>89.5</c:v>
                </c:pt>
                <c:pt idx="13">
                  <c:v>92.1</c:v>
                </c:pt>
                <c:pt idx="14">
                  <c:v>92.8</c:v>
                </c:pt>
                <c:pt idx="15">
                  <c:v>90.1</c:v>
                </c:pt>
              </c:numCache>
            </c:numRef>
          </c:val>
          <c:extLst>
            <c:ext xmlns:c16="http://schemas.microsoft.com/office/drawing/2014/chart" uri="{C3380CC4-5D6E-409C-BE32-E72D297353CC}">
              <c16:uniqueId val="{00000000-1B4A-E046-87FD-F07AFBCB69AA}"/>
            </c:ext>
          </c:extLst>
        </c:ser>
        <c:dLbls>
          <c:dLblPos val="outEnd"/>
          <c:showLegendKey val="0"/>
          <c:showVal val="1"/>
          <c:showCatName val="0"/>
          <c:showSerName val="0"/>
          <c:showPercent val="0"/>
          <c:showBubbleSize val="0"/>
        </c:dLbls>
        <c:gapWidth val="199"/>
        <c:axId val="157782719"/>
        <c:axId val="212973631"/>
      </c:barChart>
      <c:catAx>
        <c:axId val="15778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212973631"/>
        <c:crosses val="autoZero"/>
        <c:auto val="1"/>
        <c:lblAlgn val="ctr"/>
        <c:lblOffset val="100"/>
        <c:noMultiLvlLbl val="0"/>
      </c:catAx>
      <c:valAx>
        <c:axId val="21297363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82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s>
</file>

<file path=ppt/diagrams/_rels/data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image" Target="../media/image36.jp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image" Target="../media/image36.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DAD4E-C00D-4307-972F-94704F7E31F5}" type="doc">
      <dgm:prSet loTypeId="urn:microsoft.com/office/officeart/2018/2/layout/IconVerticalSolidList" loCatId="icon" qsTypeId="urn:microsoft.com/office/officeart/2005/8/quickstyle/simple3" qsCatId="simple" csTypeId="urn:microsoft.com/office/officeart/2005/8/colors/accent0_1" csCatId="mainScheme" phldr="1"/>
      <dgm:spPr/>
      <dgm:t>
        <a:bodyPr/>
        <a:lstStyle/>
        <a:p>
          <a:endParaRPr lang="en-US"/>
        </a:p>
      </dgm:t>
    </dgm:pt>
    <dgm:pt modelId="{9FB26453-FB62-4938-B520-B61504A05721}">
      <dgm:prSet custT="1"/>
      <dgm:spPr/>
      <dgm:t>
        <a:bodyPr/>
        <a:lstStyle/>
        <a:p>
          <a:pPr>
            <a:lnSpc>
              <a:spcPct val="100000"/>
            </a:lnSpc>
          </a:pPr>
          <a:r>
            <a:rPr lang="en-US" sz="1800" b="1" dirty="0">
              <a:solidFill>
                <a:srgbClr val="002060"/>
              </a:solidFill>
            </a:rPr>
            <a:t>Experiments introduced </a:t>
          </a:r>
          <a:r>
            <a:rPr lang="en-US" sz="1800" b="0" dirty="0">
              <a:solidFill>
                <a:srgbClr val="002060"/>
              </a:solidFill>
            </a:rPr>
            <a:t>by New Revised curriculum were easily performed as </a:t>
          </a:r>
          <a:r>
            <a:rPr lang="en-US" sz="1800" b="1" dirty="0">
              <a:solidFill>
                <a:srgbClr val="002060"/>
              </a:solidFill>
            </a:rPr>
            <a:t> supporting instruments</a:t>
          </a:r>
          <a:r>
            <a:rPr lang="en-US" sz="1800" b="0" dirty="0">
              <a:solidFill>
                <a:srgbClr val="002060"/>
              </a:solidFill>
            </a:rPr>
            <a:t> were already purchased under non- recurring grant.</a:t>
          </a:r>
        </a:p>
      </dgm:t>
    </dgm:pt>
    <dgm:pt modelId="{92FE42B3-C5CA-4042-84F7-EA3EDE0047C3}" type="parTrans" cxnId="{635D46BE-41E1-4E24-951E-23DDD592313C}">
      <dgm:prSet/>
      <dgm:spPr/>
      <dgm:t>
        <a:bodyPr/>
        <a:lstStyle/>
        <a:p>
          <a:endParaRPr lang="en-US"/>
        </a:p>
      </dgm:t>
    </dgm:pt>
    <dgm:pt modelId="{FD843402-4370-433D-9643-F902AAA9B4A0}" type="sibTrans" cxnId="{635D46BE-41E1-4E24-951E-23DDD592313C}">
      <dgm:prSet/>
      <dgm:spPr/>
      <dgm:t>
        <a:bodyPr/>
        <a:lstStyle/>
        <a:p>
          <a:endParaRPr lang="en-US"/>
        </a:p>
      </dgm:t>
    </dgm:pt>
    <dgm:pt modelId="{5831AFE4-D6A3-4B25-8AC5-773B94AE956A}">
      <dgm:prSet/>
      <dgm:spPr/>
      <dgm:t>
        <a:bodyPr/>
        <a:lstStyle/>
        <a:p>
          <a:pPr>
            <a:lnSpc>
              <a:spcPct val="100000"/>
            </a:lnSpc>
          </a:pPr>
          <a:r>
            <a:rPr lang="en-US" b="1" dirty="0">
              <a:solidFill>
                <a:srgbClr val="002060"/>
              </a:solidFill>
            </a:rPr>
            <a:t>Required Books</a:t>
          </a:r>
          <a:r>
            <a:rPr lang="en-US" b="0" dirty="0">
              <a:solidFill>
                <a:srgbClr val="002060"/>
              </a:solidFill>
            </a:rPr>
            <a:t> (as per curriculum NEP) , </a:t>
          </a:r>
          <a:r>
            <a:rPr lang="en-US" b="1" dirty="0">
              <a:solidFill>
                <a:srgbClr val="002060"/>
              </a:solidFill>
            </a:rPr>
            <a:t>Chemicals</a:t>
          </a:r>
          <a:r>
            <a:rPr lang="en-US" b="0" dirty="0">
              <a:solidFill>
                <a:srgbClr val="002060"/>
              </a:solidFill>
            </a:rPr>
            <a:t> and </a:t>
          </a:r>
          <a:r>
            <a:rPr lang="en-US" b="1" dirty="0">
              <a:solidFill>
                <a:srgbClr val="002060"/>
              </a:solidFill>
            </a:rPr>
            <a:t>glassware</a:t>
          </a:r>
          <a:r>
            <a:rPr lang="en-US" b="0" dirty="0">
              <a:solidFill>
                <a:srgbClr val="002060"/>
              </a:solidFill>
            </a:rPr>
            <a:t>  were purchased under recurring grant.</a:t>
          </a:r>
        </a:p>
      </dgm:t>
    </dgm:pt>
    <dgm:pt modelId="{28876DA4-EDAC-4A98-9D20-05ECE3FF3220}" type="parTrans" cxnId="{81DC46B9-E8E3-4ACB-9298-2A4871883C42}">
      <dgm:prSet/>
      <dgm:spPr/>
      <dgm:t>
        <a:bodyPr/>
        <a:lstStyle/>
        <a:p>
          <a:endParaRPr lang="en-US"/>
        </a:p>
      </dgm:t>
    </dgm:pt>
    <dgm:pt modelId="{AB6ED4D0-F7FC-494D-A365-4DDEE6D27CD6}" type="sibTrans" cxnId="{81DC46B9-E8E3-4ACB-9298-2A4871883C42}">
      <dgm:prSet/>
      <dgm:spPr/>
      <dgm:t>
        <a:bodyPr/>
        <a:lstStyle/>
        <a:p>
          <a:endParaRPr lang="en-US"/>
        </a:p>
      </dgm:t>
    </dgm:pt>
    <dgm:pt modelId="{7293BC63-6A88-40F0-B44E-2CCBCCF59774}">
      <dgm:prSet/>
      <dgm:spPr/>
      <dgm:t>
        <a:bodyPr/>
        <a:lstStyle/>
        <a:p>
          <a:pPr>
            <a:lnSpc>
              <a:spcPct val="100000"/>
            </a:lnSpc>
          </a:pPr>
          <a:r>
            <a:rPr lang="en-US" b="1" dirty="0">
              <a:solidFill>
                <a:srgbClr val="002060"/>
              </a:solidFill>
            </a:rPr>
            <a:t>Research Projects</a:t>
          </a:r>
          <a:r>
            <a:rPr lang="en-US" b="0" dirty="0">
              <a:solidFill>
                <a:srgbClr val="002060"/>
              </a:solidFill>
            </a:rPr>
            <a:t>: Students were already engaged in research  projects under the guidelines of scheme</a:t>
          </a:r>
        </a:p>
      </dgm:t>
    </dgm:pt>
    <dgm:pt modelId="{2358544D-61BA-44A0-9ACE-3C6BDD141D59}" type="parTrans" cxnId="{88CA3626-3606-463A-9546-15FB5EC16D15}">
      <dgm:prSet/>
      <dgm:spPr/>
      <dgm:t>
        <a:bodyPr/>
        <a:lstStyle/>
        <a:p>
          <a:endParaRPr lang="en-US"/>
        </a:p>
      </dgm:t>
    </dgm:pt>
    <dgm:pt modelId="{ADB7E430-E252-4CD3-82ED-E08128E337DB}" type="sibTrans" cxnId="{88CA3626-3606-463A-9546-15FB5EC16D15}">
      <dgm:prSet/>
      <dgm:spPr/>
      <dgm:t>
        <a:bodyPr/>
        <a:lstStyle/>
        <a:p>
          <a:endParaRPr lang="en-US"/>
        </a:p>
      </dgm:t>
    </dgm:pt>
    <dgm:pt modelId="{E4ACE86F-289F-4F0E-B250-71A006E46A39}">
      <dgm:prSet/>
      <dgm:spPr/>
      <dgm:t>
        <a:bodyPr/>
        <a:lstStyle/>
        <a:p>
          <a:pPr>
            <a:lnSpc>
              <a:spcPct val="100000"/>
            </a:lnSpc>
          </a:pPr>
          <a:r>
            <a:rPr lang="en-US" b="0" dirty="0"/>
            <a:t>Departments has introduced </a:t>
          </a:r>
          <a:r>
            <a:rPr lang="en-US" b="1" dirty="0"/>
            <a:t>Vocational Courses</a:t>
          </a:r>
        </a:p>
      </dgm:t>
    </dgm:pt>
    <dgm:pt modelId="{5F5F4697-5C66-441E-9D48-7DA386A30490}" type="parTrans" cxnId="{6EF90AA1-5CEB-45BC-9E5E-2EF9DC6DCFB3}">
      <dgm:prSet/>
      <dgm:spPr/>
      <dgm:t>
        <a:bodyPr/>
        <a:lstStyle/>
        <a:p>
          <a:endParaRPr lang="en-US"/>
        </a:p>
      </dgm:t>
    </dgm:pt>
    <dgm:pt modelId="{028EF4A1-875D-4EC9-9749-1881698CB1FD}" type="sibTrans" cxnId="{6EF90AA1-5CEB-45BC-9E5E-2EF9DC6DCFB3}">
      <dgm:prSet/>
      <dgm:spPr/>
      <dgm:t>
        <a:bodyPr/>
        <a:lstStyle/>
        <a:p>
          <a:endParaRPr lang="en-US"/>
        </a:p>
      </dgm:t>
    </dgm:pt>
    <dgm:pt modelId="{1CD2CC5B-5D76-48A2-8BEE-B8BB869AA336}">
      <dgm:prSet/>
      <dgm:spPr/>
      <dgm:t>
        <a:bodyPr/>
        <a:lstStyle/>
        <a:p>
          <a:pPr>
            <a:lnSpc>
              <a:spcPct val="100000"/>
            </a:lnSpc>
          </a:pPr>
          <a:r>
            <a:rPr lang="en-US" b="1" dirty="0">
              <a:solidFill>
                <a:srgbClr val="002060"/>
              </a:solidFill>
            </a:rPr>
            <a:t>Offering – Vermicompost Technology </a:t>
          </a:r>
        </a:p>
      </dgm:t>
    </dgm:pt>
    <dgm:pt modelId="{394452F7-9C5C-4EFC-B5D2-0ABB436B552A}" type="parTrans" cxnId="{B9FA2691-EC65-43A6-B230-38DB6EF14E74}">
      <dgm:prSet/>
      <dgm:spPr/>
      <dgm:t>
        <a:bodyPr/>
        <a:lstStyle/>
        <a:p>
          <a:endParaRPr lang="en-US"/>
        </a:p>
      </dgm:t>
    </dgm:pt>
    <dgm:pt modelId="{15D0AE95-7928-4E02-BBD0-B807110E9965}" type="sibTrans" cxnId="{B9FA2691-EC65-43A6-B230-38DB6EF14E74}">
      <dgm:prSet/>
      <dgm:spPr/>
      <dgm:t>
        <a:bodyPr/>
        <a:lstStyle/>
        <a:p>
          <a:endParaRPr lang="en-US"/>
        </a:p>
      </dgm:t>
    </dgm:pt>
    <dgm:pt modelId="{74C7A9BE-9C54-4A95-A845-72BFAD095CC4}">
      <dgm:prSet/>
      <dgm:spPr/>
      <dgm:t>
        <a:bodyPr/>
        <a:lstStyle/>
        <a:p>
          <a:pPr>
            <a:lnSpc>
              <a:spcPct val="100000"/>
            </a:lnSpc>
          </a:pPr>
          <a:r>
            <a:rPr lang="en-US" b="1" dirty="0">
              <a:solidFill>
                <a:srgbClr val="002060"/>
              </a:solidFill>
            </a:rPr>
            <a:t>Proposed : Instrumentation in Micro/ Molecular Biology</a:t>
          </a:r>
        </a:p>
      </dgm:t>
    </dgm:pt>
    <dgm:pt modelId="{A4D1640B-34C2-4E76-B2DC-25291B1CF305}" type="parTrans" cxnId="{EBA6D199-9B3B-4CD7-A1C3-CC3BEBE03575}">
      <dgm:prSet/>
      <dgm:spPr/>
      <dgm:t>
        <a:bodyPr/>
        <a:lstStyle/>
        <a:p>
          <a:endParaRPr lang="en-US"/>
        </a:p>
      </dgm:t>
    </dgm:pt>
    <dgm:pt modelId="{B0670AA3-7D03-443B-9657-7391671C2E79}" type="sibTrans" cxnId="{EBA6D199-9B3B-4CD7-A1C3-CC3BEBE03575}">
      <dgm:prSet/>
      <dgm:spPr/>
      <dgm:t>
        <a:bodyPr/>
        <a:lstStyle/>
        <a:p>
          <a:endParaRPr lang="en-US"/>
        </a:p>
      </dgm:t>
    </dgm:pt>
    <dgm:pt modelId="{C67C3679-986D-49CD-AB1C-8C14FD33F88D}" type="pres">
      <dgm:prSet presAssocID="{4D1DAD4E-C00D-4307-972F-94704F7E31F5}" presName="root" presStyleCnt="0">
        <dgm:presLayoutVars>
          <dgm:dir/>
          <dgm:resizeHandles val="exact"/>
        </dgm:presLayoutVars>
      </dgm:prSet>
      <dgm:spPr/>
    </dgm:pt>
    <dgm:pt modelId="{58281867-E666-4585-B7EB-47521488B76A}" type="pres">
      <dgm:prSet presAssocID="{9FB26453-FB62-4938-B520-B61504A05721}" presName="compNode" presStyleCnt="0"/>
      <dgm:spPr/>
    </dgm:pt>
    <dgm:pt modelId="{7915B737-4632-4A82-A2CB-43492029C324}" type="pres">
      <dgm:prSet presAssocID="{9FB26453-FB62-4938-B520-B61504A05721}" presName="bgRect" presStyleLbl="bgShp" presStyleIdx="0" presStyleCnt="4"/>
      <dgm:spPr/>
    </dgm:pt>
    <dgm:pt modelId="{68E8EEA9-F5EB-4D32-AE6E-4AA455AE3A50}" type="pres">
      <dgm:prSet presAssocID="{9FB26453-FB62-4938-B520-B61504A057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ientist"/>
        </a:ext>
      </dgm:extLst>
    </dgm:pt>
    <dgm:pt modelId="{DD0FDBB5-9076-4943-B0AE-D6947E958EDD}" type="pres">
      <dgm:prSet presAssocID="{9FB26453-FB62-4938-B520-B61504A05721}" presName="spaceRect" presStyleCnt="0"/>
      <dgm:spPr/>
    </dgm:pt>
    <dgm:pt modelId="{8DAA1C3F-F959-4749-B4BD-836BD7ABD73E}" type="pres">
      <dgm:prSet presAssocID="{9FB26453-FB62-4938-B520-B61504A05721}" presName="parTx" presStyleLbl="revTx" presStyleIdx="0" presStyleCnt="5">
        <dgm:presLayoutVars>
          <dgm:chMax val="0"/>
          <dgm:chPref val="0"/>
        </dgm:presLayoutVars>
      </dgm:prSet>
      <dgm:spPr/>
    </dgm:pt>
    <dgm:pt modelId="{3D4F0CD3-964B-4354-B232-EADBC21DE5F4}" type="pres">
      <dgm:prSet presAssocID="{FD843402-4370-433D-9643-F902AAA9B4A0}" presName="sibTrans" presStyleCnt="0"/>
      <dgm:spPr/>
    </dgm:pt>
    <dgm:pt modelId="{E134ACB4-3382-4F31-89B4-65E84975E967}" type="pres">
      <dgm:prSet presAssocID="{5831AFE4-D6A3-4B25-8AC5-773B94AE956A}" presName="compNode" presStyleCnt="0"/>
      <dgm:spPr/>
    </dgm:pt>
    <dgm:pt modelId="{56BC967B-D6A9-43F7-AF72-99F8D1199EDD}" type="pres">
      <dgm:prSet presAssocID="{5831AFE4-D6A3-4B25-8AC5-773B94AE956A}" presName="bgRect" presStyleLbl="bgShp" presStyleIdx="1" presStyleCnt="4"/>
      <dgm:spPr/>
    </dgm:pt>
    <dgm:pt modelId="{0B2139A4-2D11-4E76-85FF-F890FDE7BFC5}" type="pres">
      <dgm:prSet presAssocID="{5831AFE4-D6A3-4B25-8AC5-773B94AE95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ask"/>
        </a:ext>
      </dgm:extLst>
    </dgm:pt>
    <dgm:pt modelId="{6477B0AA-D210-4734-AA51-EA3379A68E09}" type="pres">
      <dgm:prSet presAssocID="{5831AFE4-D6A3-4B25-8AC5-773B94AE956A}" presName="spaceRect" presStyleCnt="0"/>
      <dgm:spPr/>
    </dgm:pt>
    <dgm:pt modelId="{244CAD62-9B49-48BA-8CE4-A542C505F652}" type="pres">
      <dgm:prSet presAssocID="{5831AFE4-D6A3-4B25-8AC5-773B94AE956A}" presName="parTx" presStyleLbl="revTx" presStyleIdx="1" presStyleCnt="5">
        <dgm:presLayoutVars>
          <dgm:chMax val="0"/>
          <dgm:chPref val="0"/>
        </dgm:presLayoutVars>
      </dgm:prSet>
      <dgm:spPr/>
    </dgm:pt>
    <dgm:pt modelId="{DA772023-D6B0-4A1C-AA67-78918A8AB4F0}" type="pres">
      <dgm:prSet presAssocID="{AB6ED4D0-F7FC-494D-A365-4DDEE6D27CD6}" presName="sibTrans" presStyleCnt="0"/>
      <dgm:spPr/>
    </dgm:pt>
    <dgm:pt modelId="{ADAA9331-6541-4B54-B28C-F6330909D620}" type="pres">
      <dgm:prSet presAssocID="{7293BC63-6A88-40F0-B44E-2CCBCCF59774}" presName="compNode" presStyleCnt="0"/>
      <dgm:spPr/>
    </dgm:pt>
    <dgm:pt modelId="{46C4FF2F-3014-4AF9-8D07-8A0B9CBA7212}" type="pres">
      <dgm:prSet presAssocID="{7293BC63-6A88-40F0-B44E-2CCBCCF59774}" presName="bgRect" presStyleLbl="bgShp" presStyleIdx="2" presStyleCnt="4"/>
      <dgm:spPr/>
    </dgm:pt>
    <dgm:pt modelId="{AFFA561D-7FD6-4713-855E-705C7886DB27}" type="pres">
      <dgm:prSet presAssocID="{7293BC63-6A88-40F0-B44E-2CCBCCF597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4FAAA69C-6F77-4073-B880-6FD1FF4F8E2E}" type="pres">
      <dgm:prSet presAssocID="{7293BC63-6A88-40F0-B44E-2CCBCCF59774}" presName="spaceRect" presStyleCnt="0"/>
      <dgm:spPr/>
    </dgm:pt>
    <dgm:pt modelId="{600FE5B3-A98A-40F4-B1D4-316078EA608E}" type="pres">
      <dgm:prSet presAssocID="{7293BC63-6A88-40F0-B44E-2CCBCCF59774}" presName="parTx" presStyleLbl="revTx" presStyleIdx="2" presStyleCnt="5">
        <dgm:presLayoutVars>
          <dgm:chMax val="0"/>
          <dgm:chPref val="0"/>
        </dgm:presLayoutVars>
      </dgm:prSet>
      <dgm:spPr/>
    </dgm:pt>
    <dgm:pt modelId="{CF34264D-0799-414D-BDBB-FE75D472A12D}" type="pres">
      <dgm:prSet presAssocID="{ADB7E430-E252-4CD3-82ED-E08128E337DB}" presName="sibTrans" presStyleCnt="0"/>
      <dgm:spPr/>
    </dgm:pt>
    <dgm:pt modelId="{593CA43D-C327-486E-B9AA-FDF77E320D5E}" type="pres">
      <dgm:prSet presAssocID="{E4ACE86F-289F-4F0E-B250-71A006E46A39}" presName="compNode" presStyleCnt="0"/>
      <dgm:spPr/>
    </dgm:pt>
    <dgm:pt modelId="{5A38EE7E-F5B0-456E-A576-F49A5E793AC6}" type="pres">
      <dgm:prSet presAssocID="{E4ACE86F-289F-4F0E-B250-71A006E46A39}" presName="bgRect" presStyleLbl="bgShp" presStyleIdx="3" presStyleCnt="4"/>
      <dgm:spPr/>
    </dgm:pt>
    <dgm:pt modelId="{E1E337AC-C01D-4154-9424-5AD3A7F6FBBA}" type="pres">
      <dgm:prSet presAssocID="{E4ACE86F-289F-4F0E-B250-71A006E46A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acher"/>
        </a:ext>
      </dgm:extLst>
    </dgm:pt>
    <dgm:pt modelId="{58B9E423-7C9F-4F5A-B714-99FFDFF197AA}" type="pres">
      <dgm:prSet presAssocID="{E4ACE86F-289F-4F0E-B250-71A006E46A39}" presName="spaceRect" presStyleCnt="0"/>
      <dgm:spPr/>
    </dgm:pt>
    <dgm:pt modelId="{1F5003A8-E7C9-4118-AEEA-4F5B340F0DBC}" type="pres">
      <dgm:prSet presAssocID="{E4ACE86F-289F-4F0E-B250-71A006E46A39}" presName="parTx" presStyleLbl="revTx" presStyleIdx="3" presStyleCnt="5">
        <dgm:presLayoutVars>
          <dgm:chMax val="0"/>
          <dgm:chPref val="0"/>
        </dgm:presLayoutVars>
      </dgm:prSet>
      <dgm:spPr/>
    </dgm:pt>
    <dgm:pt modelId="{E16B1AF9-58D8-4947-A146-319A7A3658CE}" type="pres">
      <dgm:prSet presAssocID="{E4ACE86F-289F-4F0E-B250-71A006E46A39}" presName="desTx" presStyleLbl="revTx" presStyleIdx="4" presStyleCnt="5">
        <dgm:presLayoutVars/>
      </dgm:prSet>
      <dgm:spPr/>
    </dgm:pt>
  </dgm:ptLst>
  <dgm:cxnLst>
    <dgm:cxn modelId="{2D467E00-A407-744A-843A-3BBF644AC55B}" type="presOf" srcId="{9FB26453-FB62-4938-B520-B61504A05721}" destId="{8DAA1C3F-F959-4749-B4BD-836BD7ABD73E}" srcOrd="0" destOrd="0" presId="urn:microsoft.com/office/officeart/2018/2/layout/IconVerticalSolidList"/>
    <dgm:cxn modelId="{88CA3626-3606-463A-9546-15FB5EC16D15}" srcId="{4D1DAD4E-C00D-4307-972F-94704F7E31F5}" destId="{7293BC63-6A88-40F0-B44E-2CCBCCF59774}" srcOrd="2" destOrd="0" parTransId="{2358544D-61BA-44A0-9ACE-3C6BDD141D59}" sibTransId="{ADB7E430-E252-4CD3-82ED-E08128E337DB}"/>
    <dgm:cxn modelId="{A98B5B31-1425-A54A-B7AD-84EAFD62F5F2}" type="presOf" srcId="{E4ACE86F-289F-4F0E-B250-71A006E46A39}" destId="{1F5003A8-E7C9-4118-AEEA-4F5B340F0DBC}" srcOrd="0" destOrd="0" presId="urn:microsoft.com/office/officeart/2018/2/layout/IconVerticalSolidList"/>
    <dgm:cxn modelId="{B9FA2691-EC65-43A6-B230-38DB6EF14E74}" srcId="{E4ACE86F-289F-4F0E-B250-71A006E46A39}" destId="{1CD2CC5B-5D76-48A2-8BEE-B8BB869AA336}" srcOrd="0" destOrd="0" parTransId="{394452F7-9C5C-4EFC-B5D2-0ABB436B552A}" sibTransId="{15D0AE95-7928-4E02-BBD0-B807110E9965}"/>
    <dgm:cxn modelId="{F7C27699-8405-B944-9DED-E21C1F9E48AE}" type="presOf" srcId="{74C7A9BE-9C54-4A95-A845-72BFAD095CC4}" destId="{E16B1AF9-58D8-4947-A146-319A7A3658CE}" srcOrd="0" destOrd="1" presId="urn:microsoft.com/office/officeart/2018/2/layout/IconVerticalSolidList"/>
    <dgm:cxn modelId="{EBA6D199-9B3B-4CD7-A1C3-CC3BEBE03575}" srcId="{E4ACE86F-289F-4F0E-B250-71A006E46A39}" destId="{74C7A9BE-9C54-4A95-A845-72BFAD095CC4}" srcOrd="1" destOrd="0" parTransId="{A4D1640B-34C2-4E76-B2DC-25291B1CF305}" sibTransId="{B0670AA3-7D03-443B-9657-7391671C2E79}"/>
    <dgm:cxn modelId="{930D029B-2AF5-DF4F-B727-203DBF04EE46}" type="presOf" srcId="{4D1DAD4E-C00D-4307-972F-94704F7E31F5}" destId="{C67C3679-986D-49CD-AB1C-8C14FD33F88D}" srcOrd="0" destOrd="0" presId="urn:microsoft.com/office/officeart/2018/2/layout/IconVerticalSolidList"/>
    <dgm:cxn modelId="{6EF90AA1-5CEB-45BC-9E5E-2EF9DC6DCFB3}" srcId="{4D1DAD4E-C00D-4307-972F-94704F7E31F5}" destId="{E4ACE86F-289F-4F0E-B250-71A006E46A39}" srcOrd="3" destOrd="0" parTransId="{5F5F4697-5C66-441E-9D48-7DA386A30490}" sibTransId="{028EF4A1-875D-4EC9-9749-1881698CB1FD}"/>
    <dgm:cxn modelId="{8E6EE0A7-95EA-364E-8DEF-67C62D84E652}" type="presOf" srcId="{7293BC63-6A88-40F0-B44E-2CCBCCF59774}" destId="{600FE5B3-A98A-40F4-B1D4-316078EA608E}" srcOrd="0" destOrd="0" presId="urn:microsoft.com/office/officeart/2018/2/layout/IconVerticalSolidList"/>
    <dgm:cxn modelId="{81DC46B9-E8E3-4ACB-9298-2A4871883C42}" srcId="{4D1DAD4E-C00D-4307-972F-94704F7E31F5}" destId="{5831AFE4-D6A3-4B25-8AC5-773B94AE956A}" srcOrd="1" destOrd="0" parTransId="{28876DA4-EDAC-4A98-9D20-05ECE3FF3220}" sibTransId="{AB6ED4D0-F7FC-494D-A365-4DDEE6D27CD6}"/>
    <dgm:cxn modelId="{635D46BE-41E1-4E24-951E-23DDD592313C}" srcId="{4D1DAD4E-C00D-4307-972F-94704F7E31F5}" destId="{9FB26453-FB62-4938-B520-B61504A05721}" srcOrd="0" destOrd="0" parTransId="{92FE42B3-C5CA-4042-84F7-EA3EDE0047C3}" sibTransId="{FD843402-4370-433D-9643-F902AAA9B4A0}"/>
    <dgm:cxn modelId="{0613B1D8-B145-764F-9365-BF0FE59B284F}" type="presOf" srcId="{5831AFE4-D6A3-4B25-8AC5-773B94AE956A}" destId="{244CAD62-9B49-48BA-8CE4-A542C505F652}" srcOrd="0" destOrd="0" presId="urn:microsoft.com/office/officeart/2018/2/layout/IconVerticalSolidList"/>
    <dgm:cxn modelId="{269E57E3-C3E8-3F4D-B385-7FFA4C4D29B9}" type="presOf" srcId="{1CD2CC5B-5D76-48A2-8BEE-B8BB869AA336}" destId="{E16B1AF9-58D8-4947-A146-319A7A3658CE}" srcOrd="0" destOrd="0" presId="urn:microsoft.com/office/officeart/2018/2/layout/IconVerticalSolidList"/>
    <dgm:cxn modelId="{2570C04F-B59F-0B4E-9BE7-29D74BADE04A}" type="presParOf" srcId="{C67C3679-986D-49CD-AB1C-8C14FD33F88D}" destId="{58281867-E666-4585-B7EB-47521488B76A}" srcOrd="0" destOrd="0" presId="urn:microsoft.com/office/officeart/2018/2/layout/IconVerticalSolidList"/>
    <dgm:cxn modelId="{536FBF19-1073-0D45-B407-D86C8E2CC509}" type="presParOf" srcId="{58281867-E666-4585-B7EB-47521488B76A}" destId="{7915B737-4632-4A82-A2CB-43492029C324}" srcOrd="0" destOrd="0" presId="urn:microsoft.com/office/officeart/2018/2/layout/IconVerticalSolidList"/>
    <dgm:cxn modelId="{A1BD0739-1740-C843-94E0-677B8AC1B140}" type="presParOf" srcId="{58281867-E666-4585-B7EB-47521488B76A}" destId="{68E8EEA9-F5EB-4D32-AE6E-4AA455AE3A50}" srcOrd="1" destOrd="0" presId="urn:microsoft.com/office/officeart/2018/2/layout/IconVerticalSolidList"/>
    <dgm:cxn modelId="{4A205047-E831-E246-8241-4A8839284D54}" type="presParOf" srcId="{58281867-E666-4585-B7EB-47521488B76A}" destId="{DD0FDBB5-9076-4943-B0AE-D6947E958EDD}" srcOrd="2" destOrd="0" presId="urn:microsoft.com/office/officeart/2018/2/layout/IconVerticalSolidList"/>
    <dgm:cxn modelId="{7EEBC515-F151-0E4E-BC2B-067AA332C214}" type="presParOf" srcId="{58281867-E666-4585-B7EB-47521488B76A}" destId="{8DAA1C3F-F959-4749-B4BD-836BD7ABD73E}" srcOrd="3" destOrd="0" presId="urn:microsoft.com/office/officeart/2018/2/layout/IconVerticalSolidList"/>
    <dgm:cxn modelId="{0D4D8CDB-654C-9649-931B-29E0AB5F7C00}" type="presParOf" srcId="{C67C3679-986D-49CD-AB1C-8C14FD33F88D}" destId="{3D4F0CD3-964B-4354-B232-EADBC21DE5F4}" srcOrd="1" destOrd="0" presId="urn:microsoft.com/office/officeart/2018/2/layout/IconVerticalSolidList"/>
    <dgm:cxn modelId="{A816417A-26A4-A34B-9861-5B3DB7FAB950}" type="presParOf" srcId="{C67C3679-986D-49CD-AB1C-8C14FD33F88D}" destId="{E134ACB4-3382-4F31-89B4-65E84975E967}" srcOrd="2" destOrd="0" presId="urn:microsoft.com/office/officeart/2018/2/layout/IconVerticalSolidList"/>
    <dgm:cxn modelId="{3FB60E63-5B1D-2E4B-803D-C18E7F670402}" type="presParOf" srcId="{E134ACB4-3382-4F31-89B4-65E84975E967}" destId="{56BC967B-D6A9-43F7-AF72-99F8D1199EDD}" srcOrd="0" destOrd="0" presId="urn:microsoft.com/office/officeart/2018/2/layout/IconVerticalSolidList"/>
    <dgm:cxn modelId="{9CFE8544-34F7-F344-B22F-B522EA61746B}" type="presParOf" srcId="{E134ACB4-3382-4F31-89B4-65E84975E967}" destId="{0B2139A4-2D11-4E76-85FF-F890FDE7BFC5}" srcOrd="1" destOrd="0" presId="urn:microsoft.com/office/officeart/2018/2/layout/IconVerticalSolidList"/>
    <dgm:cxn modelId="{12FBF4B0-0044-6D48-BBDE-4BC6BEAB0CAE}" type="presParOf" srcId="{E134ACB4-3382-4F31-89B4-65E84975E967}" destId="{6477B0AA-D210-4734-AA51-EA3379A68E09}" srcOrd="2" destOrd="0" presId="urn:microsoft.com/office/officeart/2018/2/layout/IconVerticalSolidList"/>
    <dgm:cxn modelId="{2F171368-3C12-BD40-AB3E-9268AD7A5B1F}" type="presParOf" srcId="{E134ACB4-3382-4F31-89B4-65E84975E967}" destId="{244CAD62-9B49-48BA-8CE4-A542C505F652}" srcOrd="3" destOrd="0" presId="urn:microsoft.com/office/officeart/2018/2/layout/IconVerticalSolidList"/>
    <dgm:cxn modelId="{B377EE49-E5BE-5E4E-8F92-D73138A4A999}" type="presParOf" srcId="{C67C3679-986D-49CD-AB1C-8C14FD33F88D}" destId="{DA772023-D6B0-4A1C-AA67-78918A8AB4F0}" srcOrd="3" destOrd="0" presId="urn:microsoft.com/office/officeart/2018/2/layout/IconVerticalSolidList"/>
    <dgm:cxn modelId="{46DA67C5-6EB0-9849-BD6F-E9715A664B73}" type="presParOf" srcId="{C67C3679-986D-49CD-AB1C-8C14FD33F88D}" destId="{ADAA9331-6541-4B54-B28C-F6330909D620}" srcOrd="4" destOrd="0" presId="urn:microsoft.com/office/officeart/2018/2/layout/IconVerticalSolidList"/>
    <dgm:cxn modelId="{7CD665DF-79E0-7A43-8C1D-A571A47AB8D7}" type="presParOf" srcId="{ADAA9331-6541-4B54-B28C-F6330909D620}" destId="{46C4FF2F-3014-4AF9-8D07-8A0B9CBA7212}" srcOrd="0" destOrd="0" presId="urn:microsoft.com/office/officeart/2018/2/layout/IconVerticalSolidList"/>
    <dgm:cxn modelId="{83B303D3-7760-AD43-A525-750865DE64FC}" type="presParOf" srcId="{ADAA9331-6541-4B54-B28C-F6330909D620}" destId="{AFFA561D-7FD6-4713-855E-705C7886DB27}" srcOrd="1" destOrd="0" presId="urn:microsoft.com/office/officeart/2018/2/layout/IconVerticalSolidList"/>
    <dgm:cxn modelId="{F0293C39-5B5B-7346-B435-3E0532C6AAA6}" type="presParOf" srcId="{ADAA9331-6541-4B54-B28C-F6330909D620}" destId="{4FAAA69C-6F77-4073-B880-6FD1FF4F8E2E}" srcOrd="2" destOrd="0" presId="urn:microsoft.com/office/officeart/2018/2/layout/IconVerticalSolidList"/>
    <dgm:cxn modelId="{E1764553-F204-2F4D-9668-EBAAE4758136}" type="presParOf" srcId="{ADAA9331-6541-4B54-B28C-F6330909D620}" destId="{600FE5B3-A98A-40F4-B1D4-316078EA608E}" srcOrd="3" destOrd="0" presId="urn:microsoft.com/office/officeart/2018/2/layout/IconVerticalSolidList"/>
    <dgm:cxn modelId="{FC2337E4-F6AF-4F45-826C-71B8ED184D2D}" type="presParOf" srcId="{C67C3679-986D-49CD-AB1C-8C14FD33F88D}" destId="{CF34264D-0799-414D-BDBB-FE75D472A12D}" srcOrd="5" destOrd="0" presId="urn:microsoft.com/office/officeart/2018/2/layout/IconVerticalSolidList"/>
    <dgm:cxn modelId="{7A3A3F14-4C94-4341-AAAD-2DA726BB468C}" type="presParOf" srcId="{C67C3679-986D-49CD-AB1C-8C14FD33F88D}" destId="{593CA43D-C327-486E-B9AA-FDF77E320D5E}" srcOrd="6" destOrd="0" presId="urn:microsoft.com/office/officeart/2018/2/layout/IconVerticalSolidList"/>
    <dgm:cxn modelId="{5986A804-743A-1245-91F4-EA643F825BDC}" type="presParOf" srcId="{593CA43D-C327-486E-B9AA-FDF77E320D5E}" destId="{5A38EE7E-F5B0-456E-A576-F49A5E793AC6}" srcOrd="0" destOrd="0" presId="urn:microsoft.com/office/officeart/2018/2/layout/IconVerticalSolidList"/>
    <dgm:cxn modelId="{7890EEA2-B27A-E045-ACFC-8FC558730883}" type="presParOf" srcId="{593CA43D-C327-486E-B9AA-FDF77E320D5E}" destId="{E1E337AC-C01D-4154-9424-5AD3A7F6FBBA}" srcOrd="1" destOrd="0" presId="urn:microsoft.com/office/officeart/2018/2/layout/IconVerticalSolidList"/>
    <dgm:cxn modelId="{481DB41E-C822-EA47-905F-05F377F83B80}" type="presParOf" srcId="{593CA43D-C327-486E-B9AA-FDF77E320D5E}" destId="{58B9E423-7C9F-4F5A-B714-99FFDFF197AA}" srcOrd="2" destOrd="0" presId="urn:microsoft.com/office/officeart/2018/2/layout/IconVerticalSolidList"/>
    <dgm:cxn modelId="{D2873EB8-17C3-834B-B2F0-BA935D66957B}" type="presParOf" srcId="{593CA43D-C327-486E-B9AA-FDF77E320D5E}" destId="{1F5003A8-E7C9-4118-AEEA-4F5B340F0DBC}" srcOrd="3" destOrd="0" presId="urn:microsoft.com/office/officeart/2018/2/layout/IconVerticalSolidList"/>
    <dgm:cxn modelId="{2848D7C6-5E41-304D-BF77-BF25B46611AB}" type="presParOf" srcId="{593CA43D-C327-486E-B9AA-FDF77E320D5E}" destId="{E16B1AF9-58D8-4947-A146-319A7A3658C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8E61D4-3D8E-C04C-996E-026374AC4570}" type="doc">
      <dgm:prSet loTypeId="urn:microsoft.com/office/officeart/2005/8/layout/vList4" loCatId="" qsTypeId="urn:microsoft.com/office/officeart/2005/8/quickstyle/simple1" qsCatId="simple" csTypeId="urn:microsoft.com/office/officeart/2005/8/colors/accent3_2" csCatId="accent3" phldr="1"/>
      <dgm:spPr/>
    </dgm:pt>
    <dgm:pt modelId="{B55D613B-131E-D540-9A17-3BE03908B769}">
      <dgm:prSet phldrT="[Text]" custT="1"/>
      <dgm:spPr/>
      <dgm:t>
        <a:bodyPr/>
        <a:lstStyle/>
        <a:p>
          <a:r>
            <a:rPr lang="en-US" sz="1900" dirty="0">
              <a:latin typeface="Aptos" panose="020B0004020202020204" pitchFamily="34" charset="0"/>
            </a:rPr>
            <a:t>    New online purchase    </a:t>
          </a:r>
        </a:p>
        <a:p>
          <a:r>
            <a:rPr lang="en-US" sz="1900" dirty="0">
              <a:latin typeface="Aptos" panose="020B0004020202020204" pitchFamily="34" charset="0"/>
            </a:rPr>
            <a:t>     and payment method. </a:t>
          </a:r>
          <a:endParaRPr lang="en-GB" sz="1900" dirty="0"/>
        </a:p>
      </dgm:t>
    </dgm:pt>
    <dgm:pt modelId="{1F3B8A27-A387-6648-B5EC-84AC9E2B9263}" type="parTrans" cxnId="{6A9A04FF-9B32-5B4D-B8C9-D857506B0F2A}">
      <dgm:prSet/>
      <dgm:spPr/>
      <dgm:t>
        <a:bodyPr/>
        <a:lstStyle/>
        <a:p>
          <a:endParaRPr lang="en-GB"/>
        </a:p>
      </dgm:t>
    </dgm:pt>
    <dgm:pt modelId="{2284A056-A142-8047-950F-FAB70CDE3FC7}" type="sibTrans" cxnId="{6A9A04FF-9B32-5B4D-B8C9-D857506B0F2A}">
      <dgm:prSet/>
      <dgm:spPr/>
      <dgm:t>
        <a:bodyPr/>
        <a:lstStyle/>
        <a:p>
          <a:endParaRPr lang="en-GB"/>
        </a:p>
      </dgm:t>
    </dgm:pt>
    <dgm:pt modelId="{3F08E7E7-B604-0443-B4C0-672F7588C3C3}">
      <dgm:prSet phldrT="[Text]" custT="1"/>
      <dgm:spPr/>
      <dgm:t>
        <a:bodyPr/>
        <a:lstStyle/>
        <a:p>
          <a:r>
            <a:rPr lang="en-US" sz="1900" dirty="0">
              <a:latin typeface="Aptos" panose="020B0004020202020204" pitchFamily="34" charset="0"/>
            </a:rPr>
            <a:t>             Online teaching and     learning tool- web portals and webinars and virtual labs</a:t>
          </a:r>
          <a:endParaRPr lang="en-GB" sz="1900" dirty="0"/>
        </a:p>
      </dgm:t>
    </dgm:pt>
    <dgm:pt modelId="{5AAABD42-3551-0449-BFF4-575772390409}" type="parTrans" cxnId="{004F4E02-DB6E-454F-8F12-56AA6474DB0B}">
      <dgm:prSet/>
      <dgm:spPr/>
      <dgm:t>
        <a:bodyPr/>
        <a:lstStyle/>
        <a:p>
          <a:endParaRPr lang="en-GB"/>
        </a:p>
      </dgm:t>
    </dgm:pt>
    <dgm:pt modelId="{EB517209-ECC0-6440-8F24-0EA9D23F698D}" type="sibTrans" cxnId="{004F4E02-DB6E-454F-8F12-56AA6474DB0B}">
      <dgm:prSet/>
      <dgm:spPr/>
      <dgm:t>
        <a:bodyPr/>
        <a:lstStyle/>
        <a:p>
          <a:endParaRPr lang="en-GB"/>
        </a:p>
      </dgm:t>
    </dgm:pt>
    <dgm:pt modelId="{F97EA170-5400-2541-8E13-92ADA6104790}">
      <dgm:prSet phldrT="[Text]" custT="1"/>
      <dgm:spPr/>
      <dgm:t>
        <a:bodyPr/>
        <a:lstStyle/>
        <a:p>
          <a:r>
            <a:rPr lang="en-US" sz="1900" dirty="0">
              <a:latin typeface="Aptos" panose="020B0004020202020204" pitchFamily="34" charset="0"/>
            </a:rPr>
            <a:t>Online teaching and learning applications were used for classes and feed back</a:t>
          </a:r>
          <a:endParaRPr lang="en-GB" sz="1900" dirty="0"/>
        </a:p>
      </dgm:t>
    </dgm:pt>
    <dgm:pt modelId="{A02FE867-1E2A-B146-98CC-6752666C821A}" type="parTrans" cxnId="{6CD27CDE-DBA0-2446-B654-FE62F8FCDD83}">
      <dgm:prSet/>
      <dgm:spPr/>
      <dgm:t>
        <a:bodyPr/>
        <a:lstStyle/>
        <a:p>
          <a:endParaRPr lang="en-GB"/>
        </a:p>
      </dgm:t>
    </dgm:pt>
    <dgm:pt modelId="{802C0F7E-FEB2-D74E-9E73-D8E154F3A739}" type="sibTrans" cxnId="{6CD27CDE-DBA0-2446-B654-FE62F8FCDD83}">
      <dgm:prSet/>
      <dgm:spPr/>
      <dgm:t>
        <a:bodyPr/>
        <a:lstStyle/>
        <a:p>
          <a:endParaRPr lang="en-GB"/>
        </a:p>
      </dgm:t>
    </dgm:pt>
    <dgm:pt modelId="{A05E04A2-ACEE-B44A-9514-DE4888358693}" type="pres">
      <dgm:prSet presAssocID="{258E61D4-3D8E-C04C-996E-026374AC4570}" presName="linear" presStyleCnt="0">
        <dgm:presLayoutVars>
          <dgm:dir/>
          <dgm:resizeHandles val="exact"/>
        </dgm:presLayoutVars>
      </dgm:prSet>
      <dgm:spPr/>
    </dgm:pt>
    <dgm:pt modelId="{A3F60D60-DBF7-BA43-AA2C-91C6CBC920B6}" type="pres">
      <dgm:prSet presAssocID="{B55D613B-131E-D540-9A17-3BE03908B769}" presName="comp" presStyleCnt="0"/>
      <dgm:spPr/>
    </dgm:pt>
    <dgm:pt modelId="{4D71ABE6-4436-F54F-BEA3-A3D10CEB4C09}" type="pres">
      <dgm:prSet presAssocID="{B55D613B-131E-D540-9A17-3BE03908B769}" presName="box" presStyleLbl="node1" presStyleIdx="0" presStyleCnt="3"/>
      <dgm:spPr/>
    </dgm:pt>
    <dgm:pt modelId="{092C0811-BFF7-FB47-9675-1D3FBD34E7EF}" type="pres">
      <dgm:prSet presAssocID="{B55D613B-131E-D540-9A17-3BE03908B769}" presName="img" presStyleLbl="fgImgPlace1" presStyleIdx="0" presStyleCnt="3" custScaleX="133655"/>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2EABBCAA-2EA4-2647-9B5C-92C448E4E1E6}" type="pres">
      <dgm:prSet presAssocID="{B55D613B-131E-D540-9A17-3BE03908B769}" presName="text" presStyleLbl="node1" presStyleIdx="0" presStyleCnt="3">
        <dgm:presLayoutVars>
          <dgm:bulletEnabled val="1"/>
        </dgm:presLayoutVars>
      </dgm:prSet>
      <dgm:spPr/>
    </dgm:pt>
    <dgm:pt modelId="{2DB694E7-B650-C64A-8AB1-D588DA2BC351}" type="pres">
      <dgm:prSet presAssocID="{2284A056-A142-8047-950F-FAB70CDE3FC7}" presName="spacer" presStyleCnt="0"/>
      <dgm:spPr/>
    </dgm:pt>
    <dgm:pt modelId="{BDE7D962-B839-774E-B812-F7EE70E3EBE7}" type="pres">
      <dgm:prSet presAssocID="{3F08E7E7-B604-0443-B4C0-672F7588C3C3}" presName="comp" presStyleCnt="0"/>
      <dgm:spPr/>
    </dgm:pt>
    <dgm:pt modelId="{6CB29331-E7FC-8644-8DFA-7CFD162E13D3}" type="pres">
      <dgm:prSet presAssocID="{3F08E7E7-B604-0443-B4C0-672F7588C3C3}" presName="box" presStyleLbl="node1" presStyleIdx="1" presStyleCnt="3" custScaleY="114355"/>
      <dgm:spPr/>
    </dgm:pt>
    <dgm:pt modelId="{2319262C-9E20-A744-A19D-DD022484E328}" type="pres">
      <dgm:prSet presAssocID="{3F08E7E7-B604-0443-B4C0-672F7588C3C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0D393179-1C32-894F-80BD-9D10C82EF726}" type="pres">
      <dgm:prSet presAssocID="{3F08E7E7-B604-0443-B4C0-672F7588C3C3}" presName="text" presStyleLbl="node1" presStyleIdx="1" presStyleCnt="3">
        <dgm:presLayoutVars>
          <dgm:bulletEnabled val="1"/>
        </dgm:presLayoutVars>
      </dgm:prSet>
      <dgm:spPr/>
    </dgm:pt>
    <dgm:pt modelId="{79517D1D-2E19-234C-A5AE-DE28605DCFD1}" type="pres">
      <dgm:prSet presAssocID="{EB517209-ECC0-6440-8F24-0EA9D23F698D}" presName="spacer" presStyleCnt="0"/>
      <dgm:spPr/>
    </dgm:pt>
    <dgm:pt modelId="{2FE118B1-E9FA-8543-BD85-1B6636213004}" type="pres">
      <dgm:prSet presAssocID="{F97EA170-5400-2541-8E13-92ADA6104790}" presName="comp" presStyleCnt="0"/>
      <dgm:spPr/>
    </dgm:pt>
    <dgm:pt modelId="{1999DAD6-96BA-9D4B-BF99-FABD568641E6}" type="pres">
      <dgm:prSet presAssocID="{F97EA170-5400-2541-8E13-92ADA6104790}" presName="box" presStyleLbl="node1" presStyleIdx="2" presStyleCnt="3"/>
      <dgm:spPr/>
    </dgm:pt>
    <dgm:pt modelId="{66941A1D-DF5E-AE4E-90B2-AC01234293B2}" type="pres">
      <dgm:prSet presAssocID="{F97EA170-5400-2541-8E13-92ADA610479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 modelId="{DE065D37-04D1-4849-9A7B-75058CC0BD3F}" type="pres">
      <dgm:prSet presAssocID="{F97EA170-5400-2541-8E13-92ADA6104790}" presName="text" presStyleLbl="node1" presStyleIdx="2" presStyleCnt="3">
        <dgm:presLayoutVars>
          <dgm:bulletEnabled val="1"/>
        </dgm:presLayoutVars>
      </dgm:prSet>
      <dgm:spPr/>
    </dgm:pt>
  </dgm:ptLst>
  <dgm:cxnLst>
    <dgm:cxn modelId="{004F4E02-DB6E-454F-8F12-56AA6474DB0B}" srcId="{258E61D4-3D8E-C04C-996E-026374AC4570}" destId="{3F08E7E7-B604-0443-B4C0-672F7588C3C3}" srcOrd="1" destOrd="0" parTransId="{5AAABD42-3551-0449-BFF4-575772390409}" sibTransId="{EB517209-ECC0-6440-8F24-0EA9D23F698D}"/>
    <dgm:cxn modelId="{8B443F05-256D-6540-94FD-0C4194697082}" type="presOf" srcId="{F97EA170-5400-2541-8E13-92ADA6104790}" destId="{DE065D37-04D1-4849-9A7B-75058CC0BD3F}" srcOrd="1" destOrd="0" presId="urn:microsoft.com/office/officeart/2005/8/layout/vList4"/>
    <dgm:cxn modelId="{3FF98E36-B6A3-A144-883E-4CCB4ADAD6D2}" type="presOf" srcId="{3F08E7E7-B604-0443-B4C0-672F7588C3C3}" destId="{0D393179-1C32-894F-80BD-9D10C82EF726}" srcOrd="1" destOrd="0" presId="urn:microsoft.com/office/officeart/2005/8/layout/vList4"/>
    <dgm:cxn modelId="{AEF2B45C-8B20-ED46-AF11-32BBFAB5CED7}" type="presOf" srcId="{B55D613B-131E-D540-9A17-3BE03908B769}" destId="{4D71ABE6-4436-F54F-BEA3-A3D10CEB4C09}" srcOrd="0" destOrd="0" presId="urn:microsoft.com/office/officeart/2005/8/layout/vList4"/>
    <dgm:cxn modelId="{787AF166-7EFA-B84E-8C03-95C9C43B29D4}" type="presOf" srcId="{3F08E7E7-B604-0443-B4C0-672F7588C3C3}" destId="{6CB29331-E7FC-8644-8DFA-7CFD162E13D3}" srcOrd="0" destOrd="0" presId="urn:microsoft.com/office/officeart/2005/8/layout/vList4"/>
    <dgm:cxn modelId="{BC062E6D-BCC7-874F-9109-B270A3BE9980}" type="presOf" srcId="{B55D613B-131E-D540-9A17-3BE03908B769}" destId="{2EABBCAA-2EA4-2647-9B5C-92C448E4E1E6}" srcOrd="1" destOrd="0" presId="urn:microsoft.com/office/officeart/2005/8/layout/vList4"/>
    <dgm:cxn modelId="{6CD27CDE-DBA0-2446-B654-FE62F8FCDD83}" srcId="{258E61D4-3D8E-C04C-996E-026374AC4570}" destId="{F97EA170-5400-2541-8E13-92ADA6104790}" srcOrd="2" destOrd="0" parTransId="{A02FE867-1E2A-B146-98CC-6752666C821A}" sibTransId="{802C0F7E-FEB2-D74E-9E73-D8E154F3A739}"/>
    <dgm:cxn modelId="{2B5943F5-2454-1D44-9887-F7071B647C17}" type="presOf" srcId="{F97EA170-5400-2541-8E13-92ADA6104790}" destId="{1999DAD6-96BA-9D4B-BF99-FABD568641E6}" srcOrd="0" destOrd="0" presId="urn:microsoft.com/office/officeart/2005/8/layout/vList4"/>
    <dgm:cxn modelId="{F62B61F8-3CF2-434D-84D5-798CC9776183}" type="presOf" srcId="{258E61D4-3D8E-C04C-996E-026374AC4570}" destId="{A05E04A2-ACEE-B44A-9514-DE4888358693}" srcOrd="0" destOrd="0" presId="urn:microsoft.com/office/officeart/2005/8/layout/vList4"/>
    <dgm:cxn modelId="{6A9A04FF-9B32-5B4D-B8C9-D857506B0F2A}" srcId="{258E61D4-3D8E-C04C-996E-026374AC4570}" destId="{B55D613B-131E-D540-9A17-3BE03908B769}" srcOrd="0" destOrd="0" parTransId="{1F3B8A27-A387-6648-B5EC-84AC9E2B9263}" sibTransId="{2284A056-A142-8047-950F-FAB70CDE3FC7}"/>
    <dgm:cxn modelId="{78621FFE-728A-A34C-9BE2-61724C27EBC3}" type="presParOf" srcId="{A05E04A2-ACEE-B44A-9514-DE4888358693}" destId="{A3F60D60-DBF7-BA43-AA2C-91C6CBC920B6}" srcOrd="0" destOrd="0" presId="urn:microsoft.com/office/officeart/2005/8/layout/vList4"/>
    <dgm:cxn modelId="{A51307FC-6F50-9F4C-80C4-F20D9FF64EE5}" type="presParOf" srcId="{A3F60D60-DBF7-BA43-AA2C-91C6CBC920B6}" destId="{4D71ABE6-4436-F54F-BEA3-A3D10CEB4C09}" srcOrd="0" destOrd="0" presId="urn:microsoft.com/office/officeart/2005/8/layout/vList4"/>
    <dgm:cxn modelId="{A1A41C7D-44E1-6142-8428-9F5BAE9D76F7}" type="presParOf" srcId="{A3F60D60-DBF7-BA43-AA2C-91C6CBC920B6}" destId="{092C0811-BFF7-FB47-9675-1D3FBD34E7EF}" srcOrd="1" destOrd="0" presId="urn:microsoft.com/office/officeart/2005/8/layout/vList4"/>
    <dgm:cxn modelId="{F0BA3F24-DCF1-4C4B-A0C0-B0350B282EC7}" type="presParOf" srcId="{A3F60D60-DBF7-BA43-AA2C-91C6CBC920B6}" destId="{2EABBCAA-2EA4-2647-9B5C-92C448E4E1E6}" srcOrd="2" destOrd="0" presId="urn:microsoft.com/office/officeart/2005/8/layout/vList4"/>
    <dgm:cxn modelId="{AAB51CF7-045C-9C4C-8286-915DD16C6B4D}" type="presParOf" srcId="{A05E04A2-ACEE-B44A-9514-DE4888358693}" destId="{2DB694E7-B650-C64A-8AB1-D588DA2BC351}" srcOrd="1" destOrd="0" presId="urn:microsoft.com/office/officeart/2005/8/layout/vList4"/>
    <dgm:cxn modelId="{AB74060C-795F-0F48-B7F3-73F09596A8B8}" type="presParOf" srcId="{A05E04A2-ACEE-B44A-9514-DE4888358693}" destId="{BDE7D962-B839-774E-B812-F7EE70E3EBE7}" srcOrd="2" destOrd="0" presId="urn:microsoft.com/office/officeart/2005/8/layout/vList4"/>
    <dgm:cxn modelId="{CA171423-F0B7-684B-ADEA-8D68FCD5CA25}" type="presParOf" srcId="{BDE7D962-B839-774E-B812-F7EE70E3EBE7}" destId="{6CB29331-E7FC-8644-8DFA-7CFD162E13D3}" srcOrd="0" destOrd="0" presId="urn:microsoft.com/office/officeart/2005/8/layout/vList4"/>
    <dgm:cxn modelId="{3BDE2311-EAD9-A446-BCE2-12514D6B2424}" type="presParOf" srcId="{BDE7D962-B839-774E-B812-F7EE70E3EBE7}" destId="{2319262C-9E20-A744-A19D-DD022484E328}" srcOrd="1" destOrd="0" presId="urn:microsoft.com/office/officeart/2005/8/layout/vList4"/>
    <dgm:cxn modelId="{D0BF9E96-F44B-8B4C-9B1D-B09D09C6F66B}" type="presParOf" srcId="{BDE7D962-B839-774E-B812-F7EE70E3EBE7}" destId="{0D393179-1C32-894F-80BD-9D10C82EF726}" srcOrd="2" destOrd="0" presId="urn:microsoft.com/office/officeart/2005/8/layout/vList4"/>
    <dgm:cxn modelId="{2C28A07F-5B2A-C946-99E0-B09731FB6CBC}" type="presParOf" srcId="{A05E04A2-ACEE-B44A-9514-DE4888358693}" destId="{79517D1D-2E19-234C-A5AE-DE28605DCFD1}" srcOrd="3" destOrd="0" presId="urn:microsoft.com/office/officeart/2005/8/layout/vList4"/>
    <dgm:cxn modelId="{E3750085-02D8-F149-A410-A341D5776849}" type="presParOf" srcId="{A05E04A2-ACEE-B44A-9514-DE4888358693}" destId="{2FE118B1-E9FA-8543-BD85-1B6636213004}" srcOrd="4" destOrd="0" presId="urn:microsoft.com/office/officeart/2005/8/layout/vList4"/>
    <dgm:cxn modelId="{391B4727-6A70-3647-BFF8-372A652519BE}" type="presParOf" srcId="{2FE118B1-E9FA-8543-BD85-1B6636213004}" destId="{1999DAD6-96BA-9D4B-BF99-FABD568641E6}" srcOrd="0" destOrd="0" presId="urn:microsoft.com/office/officeart/2005/8/layout/vList4"/>
    <dgm:cxn modelId="{18104DA3-F98E-4F46-ABF0-328E9C0F0732}" type="presParOf" srcId="{2FE118B1-E9FA-8543-BD85-1B6636213004}" destId="{66941A1D-DF5E-AE4E-90B2-AC01234293B2}" srcOrd="1" destOrd="0" presId="urn:microsoft.com/office/officeart/2005/8/layout/vList4"/>
    <dgm:cxn modelId="{3D7306D0-9294-B44E-AE44-196D73915F7A}" type="presParOf" srcId="{2FE118B1-E9FA-8543-BD85-1B6636213004}" destId="{DE065D37-04D1-4849-9A7B-75058CC0BD3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F1CEA0-0152-8D42-8857-8CBB18252ED0}" type="doc">
      <dgm:prSet loTypeId="urn:microsoft.com/office/officeart/2005/8/layout/vList4" loCatId="" qsTypeId="urn:microsoft.com/office/officeart/2005/8/quickstyle/simple1" qsCatId="simple" csTypeId="urn:microsoft.com/office/officeart/2005/8/colors/accent2_2" csCatId="accent2" phldr="1"/>
      <dgm:spPr/>
      <dgm:t>
        <a:bodyPr/>
        <a:lstStyle/>
        <a:p>
          <a:endParaRPr lang="en-GB"/>
        </a:p>
      </dgm:t>
    </dgm:pt>
    <dgm:pt modelId="{7A3349C9-F217-F74C-ADF8-7CD3B1529217}">
      <dgm:prSet phldrT="[Text]"/>
      <dgm:spPr/>
      <dgm:t>
        <a:bodyPr/>
        <a:lstStyle/>
        <a:p>
          <a:r>
            <a:rPr lang="en-GB" dirty="0"/>
            <a:t>Due to quarantine only a small trip to local vermicompost can be made</a:t>
          </a:r>
        </a:p>
      </dgm:t>
    </dgm:pt>
    <dgm:pt modelId="{96A6DF47-F70A-E348-83B7-E410E44C79D6}" type="parTrans" cxnId="{5537665B-8424-9E4B-9C18-204885933C63}">
      <dgm:prSet/>
      <dgm:spPr/>
      <dgm:t>
        <a:bodyPr/>
        <a:lstStyle/>
        <a:p>
          <a:endParaRPr lang="en-GB"/>
        </a:p>
      </dgm:t>
    </dgm:pt>
    <dgm:pt modelId="{7F173C24-5DDE-5E4A-8849-86636F587242}" type="sibTrans" cxnId="{5537665B-8424-9E4B-9C18-204885933C63}">
      <dgm:prSet/>
      <dgm:spPr/>
      <dgm:t>
        <a:bodyPr/>
        <a:lstStyle/>
        <a:p>
          <a:endParaRPr lang="en-GB"/>
        </a:p>
      </dgm:t>
    </dgm:pt>
    <dgm:pt modelId="{BD6EBA7A-467E-7C48-8804-C97632B46FB6}">
      <dgm:prSet phldrT="[Text]"/>
      <dgm:spPr/>
      <dgm:t>
        <a:bodyPr/>
        <a:lstStyle/>
        <a:p>
          <a:r>
            <a:rPr lang="en-GB" dirty="0"/>
            <a:t>Lesser number of hands- on training could be arranged</a:t>
          </a:r>
        </a:p>
      </dgm:t>
    </dgm:pt>
    <dgm:pt modelId="{E4B4E443-6896-3A40-A8C0-47B944B7881B}" type="parTrans" cxnId="{C956A782-08CE-B14A-B129-C4D45FF23A8B}">
      <dgm:prSet/>
      <dgm:spPr/>
      <dgm:t>
        <a:bodyPr/>
        <a:lstStyle/>
        <a:p>
          <a:endParaRPr lang="en-GB"/>
        </a:p>
      </dgm:t>
    </dgm:pt>
    <dgm:pt modelId="{EF25F657-2194-094E-BBD3-AE383D1D3882}" type="sibTrans" cxnId="{C956A782-08CE-B14A-B129-C4D45FF23A8B}">
      <dgm:prSet/>
      <dgm:spPr/>
      <dgm:t>
        <a:bodyPr/>
        <a:lstStyle/>
        <a:p>
          <a:endParaRPr lang="en-GB"/>
        </a:p>
      </dgm:t>
    </dgm:pt>
    <dgm:pt modelId="{FBCF085E-2109-8D46-9773-2348C3135046}">
      <dgm:prSet phldrT="[Text]"/>
      <dgm:spPr/>
      <dgm:t>
        <a:bodyPr/>
        <a:lstStyle/>
        <a:p>
          <a:r>
            <a:rPr lang="en-GB" dirty="0"/>
            <a:t>Only online skill development programme could  be arranged</a:t>
          </a:r>
        </a:p>
      </dgm:t>
    </dgm:pt>
    <dgm:pt modelId="{BF7293B7-5569-414D-8B37-1251A96FD946}" type="parTrans" cxnId="{6E34821A-3CDB-AA46-A88D-0D19D01327DE}">
      <dgm:prSet/>
      <dgm:spPr/>
      <dgm:t>
        <a:bodyPr/>
        <a:lstStyle/>
        <a:p>
          <a:endParaRPr lang="en-GB"/>
        </a:p>
      </dgm:t>
    </dgm:pt>
    <dgm:pt modelId="{3C65D846-743C-1948-86EB-5CED184F4809}" type="sibTrans" cxnId="{6E34821A-3CDB-AA46-A88D-0D19D01327DE}">
      <dgm:prSet/>
      <dgm:spPr/>
      <dgm:t>
        <a:bodyPr/>
        <a:lstStyle/>
        <a:p>
          <a:endParaRPr lang="en-GB"/>
        </a:p>
      </dgm:t>
    </dgm:pt>
    <dgm:pt modelId="{03E7BAB8-7C05-6045-81E8-F8829ED5A7F5}" type="pres">
      <dgm:prSet presAssocID="{D6F1CEA0-0152-8D42-8857-8CBB18252ED0}" presName="linear" presStyleCnt="0">
        <dgm:presLayoutVars>
          <dgm:dir/>
          <dgm:resizeHandles val="exact"/>
        </dgm:presLayoutVars>
      </dgm:prSet>
      <dgm:spPr/>
    </dgm:pt>
    <dgm:pt modelId="{E951F5F1-5C8B-5B45-9907-433A84DA885A}" type="pres">
      <dgm:prSet presAssocID="{7A3349C9-F217-F74C-ADF8-7CD3B1529217}" presName="comp" presStyleCnt="0"/>
      <dgm:spPr/>
    </dgm:pt>
    <dgm:pt modelId="{4280EA57-BD10-E542-97D0-4FCAB08C6FAB}" type="pres">
      <dgm:prSet presAssocID="{7A3349C9-F217-F74C-ADF8-7CD3B1529217}" presName="box" presStyleLbl="node1" presStyleIdx="0" presStyleCnt="3"/>
      <dgm:spPr/>
    </dgm:pt>
    <dgm:pt modelId="{5F057748-88DA-D241-BF64-55A180046546}" type="pres">
      <dgm:prSet presAssocID="{7A3349C9-F217-F74C-ADF8-7CD3B1529217}"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46D40E56-8E0C-014D-9468-DABE3426D127}" type="pres">
      <dgm:prSet presAssocID="{7A3349C9-F217-F74C-ADF8-7CD3B1529217}" presName="text" presStyleLbl="node1" presStyleIdx="0" presStyleCnt="3">
        <dgm:presLayoutVars>
          <dgm:bulletEnabled val="1"/>
        </dgm:presLayoutVars>
      </dgm:prSet>
      <dgm:spPr/>
    </dgm:pt>
    <dgm:pt modelId="{84B58F9A-4F56-2443-9BDB-D48963E1FF6D}" type="pres">
      <dgm:prSet presAssocID="{7F173C24-5DDE-5E4A-8849-86636F587242}" presName="spacer" presStyleCnt="0"/>
      <dgm:spPr/>
    </dgm:pt>
    <dgm:pt modelId="{7146BA05-3745-4646-A255-9312F8D781AB}" type="pres">
      <dgm:prSet presAssocID="{BD6EBA7A-467E-7C48-8804-C97632B46FB6}" presName="comp" presStyleCnt="0"/>
      <dgm:spPr/>
    </dgm:pt>
    <dgm:pt modelId="{9228C3C8-269C-0A43-951A-99C27E4E1632}" type="pres">
      <dgm:prSet presAssocID="{BD6EBA7A-467E-7C48-8804-C97632B46FB6}" presName="box" presStyleLbl="node1" presStyleIdx="1" presStyleCnt="3"/>
      <dgm:spPr/>
    </dgm:pt>
    <dgm:pt modelId="{30DB2E6B-12AE-A443-B756-4A72EB726A36}" type="pres">
      <dgm:prSet presAssocID="{BD6EBA7A-467E-7C48-8804-C97632B46FB6}"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0B0070DB-1C06-4F44-897C-C70EE6DB80AC}" type="pres">
      <dgm:prSet presAssocID="{BD6EBA7A-467E-7C48-8804-C97632B46FB6}" presName="text" presStyleLbl="node1" presStyleIdx="1" presStyleCnt="3">
        <dgm:presLayoutVars>
          <dgm:bulletEnabled val="1"/>
        </dgm:presLayoutVars>
      </dgm:prSet>
      <dgm:spPr/>
    </dgm:pt>
    <dgm:pt modelId="{FAD95120-83CF-7549-BC6B-466A1D541741}" type="pres">
      <dgm:prSet presAssocID="{EF25F657-2194-094E-BBD3-AE383D1D3882}" presName="spacer" presStyleCnt="0"/>
      <dgm:spPr/>
    </dgm:pt>
    <dgm:pt modelId="{1EE3CCF0-247A-B942-B009-07BC804544C8}" type="pres">
      <dgm:prSet presAssocID="{FBCF085E-2109-8D46-9773-2348C3135046}" presName="comp" presStyleCnt="0"/>
      <dgm:spPr/>
    </dgm:pt>
    <dgm:pt modelId="{19419F76-7B8A-084A-9777-15245D951C08}" type="pres">
      <dgm:prSet presAssocID="{FBCF085E-2109-8D46-9773-2348C3135046}" presName="box" presStyleLbl="node1" presStyleIdx="2" presStyleCnt="3"/>
      <dgm:spPr/>
    </dgm:pt>
    <dgm:pt modelId="{3E2FCAC8-EE82-D641-B936-A16ADC117CC4}" type="pres">
      <dgm:prSet presAssocID="{FBCF085E-2109-8D46-9773-2348C3135046}"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729787E7-9593-8241-ACE7-2EA10B75B3D5}" type="pres">
      <dgm:prSet presAssocID="{FBCF085E-2109-8D46-9773-2348C3135046}" presName="text" presStyleLbl="node1" presStyleIdx="2" presStyleCnt="3">
        <dgm:presLayoutVars>
          <dgm:bulletEnabled val="1"/>
        </dgm:presLayoutVars>
      </dgm:prSet>
      <dgm:spPr/>
    </dgm:pt>
  </dgm:ptLst>
  <dgm:cxnLst>
    <dgm:cxn modelId="{0E6B2D17-5671-8E48-93A2-9D216B2D9416}" type="presOf" srcId="{BD6EBA7A-467E-7C48-8804-C97632B46FB6}" destId="{9228C3C8-269C-0A43-951A-99C27E4E1632}" srcOrd="0" destOrd="0" presId="urn:microsoft.com/office/officeart/2005/8/layout/vList4"/>
    <dgm:cxn modelId="{6E34821A-3CDB-AA46-A88D-0D19D01327DE}" srcId="{D6F1CEA0-0152-8D42-8857-8CBB18252ED0}" destId="{FBCF085E-2109-8D46-9773-2348C3135046}" srcOrd="2" destOrd="0" parTransId="{BF7293B7-5569-414D-8B37-1251A96FD946}" sibTransId="{3C65D846-743C-1948-86EB-5CED184F4809}"/>
    <dgm:cxn modelId="{C30D882C-2B28-6A44-9CD7-4496EC491C1B}" type="presOf" srcId="{7A3349C9-F217-F74C-ADF8-7CD3B1529217}" destId="{4280EA57-BD10-E542-97D0-4FCAB08C6FAB}" srcOrd="0" destOrd="0" presId="urn:microsoft.com/office/officeart/2005/8/layout/vList4"/>
    <dgm:cxn modelId="{5537665B-8424-9E4B-9C18-204885933C63}" srcId="{D6F1CEA0-0152-8D42-8857-8CBB18252ED0}" destId="{7A3349C9-F217-F74C-ADF8-7CD3B1529217}" srcOrd="0" destOrd="0" parTransId="{96A6DF47-F70A-E348-83B7-E410E44C79D6}" sibTransId="{7F173C24-5DDE-5E4A-8849-86636F587242}"/>
    <dgm:cxn modelId="{9D22E85B-F893-4043-8503-DEC757714F0E}" type="presOf" srcId="{7A3349C9-F217-F74C-ADF8-7CD3B1529217}" destId="{46D40E56-8E0C-014D-9468-DABE3426D127}" srcOrd="1" destOrd="0" presId="urn:microsoft.com/office/officeart/2005/8/layout/vList4"/>
    <dgm:cxn modelId="{B4525368-F845-0E47-865F-BA63CC88457C}" type="presOf" srcId="{FBCF085E-2109-8D46-9773-2348C3135046}" destId="{729787E7-9593-8241-ACE7-2EA10B75B3D5}" srcOrd="1" destOrd="0" presId="urn:microsoft.com/office/officeart/2005/8/layout/vList4"/>
    <dgm:cxn modelId="{7F0C537A-8CFD-8847-AE26-11DB20B0D990}" type="presOf" srcId="{FBCF085E-2109-8D46-9773-2348C3135046}" destId="{19419F76-7B8A-084A-9777-15245D951C08}" srcOrd="0" destOrd="0" presId="urn:microsoft.com/office/officeart/2005/8/layout/vList4"/>
    <dgm:cxn modelId="{C956A782-08CE-B14A-B129-C4D45FF23A8B}" srcId="{D6F1CEA0-0152-8D42-8857-8CBB18252ED0}" destId="{BD6EBA7A-467E-7C48-8804-C97632B46FB6}" srcOrd="1" destOrd="0" parTransId="{E4B4E443-6896-3A40-A8C0-47B944B7881B}" sibTransId="{EF25F657-2194-094E-BBD3-AE383D1D3882}"/>
    <dgm:cxn modelId="{B19AE59C-94B9-8B4E-B256-E68ABB386A99}" type="presOf" srcId="{D6F1CEA0-0152-8D42-8857-8CBB18252ED0}" destId="{03E7BAB8-7C05-6045-81E8-F8829ED5A7F5}" srcOrd="0" destOrd="0" presId="urn:microsoft.com/office/officeart/2005/8/layout/vList4"/>
    <dgm:cxn modelId="{872C5EAF-250E-0D41-9508-2033C7E09624}" type="presOf" srcId="{BD6EBA7A-467E-7C48-8804-C97632B46FB6}" destId="{0B0070DB-1C06-4F44-897C-C70EE6DB80AC}" srcOrd="1" destOrd="0" presId="urn:microsoft.com/office/officeart/2005/8/layout/vList4"/>
    <dgm:cxn modelId="{7C4FA29D-EEDA-5C47-94CC-6F126CCFC65A}" type="presParOf" srcId="{03E7BAB8-7C05-6045-81E8-F8829ED5A7F5}" destId="{E951F5F1-5C8B-5B45-9907-433A84DA885A}" srcOrd="0" destOrd="0" presId="urn:microsoft.com/office/officeart/2005/8/layout/vList4"/>
    <dgm:cxn modelId="{1380AE23-B63E-C441-BD96-D02E43DAF505}" type="presParOf" srcId="{E951F5F1-5C8B-5B45-9907-433A84DA885A}" destId="{4280EA57-BD10-E542-97D0-4FCAB08C6FAB}" srcOrd="0" destOrd="0" presId="urn:microsoft.com/office/officeart/2005/8/layout/vList4"/>
    <dgm:cxn modelId="{E9839C24-D49F-8D46-BBB1-31E779659579}" type="presParOf" srcId="{E951F5F1-5C8B-5B45-9907-433A84DA885A}" destId="{5F057748-88DA-D241-BF64-55A180046546}" srcOrd="1" destOrd="0" presId="urn:microsoft.com/office/officeart/2005/8/layout/vList4"/>
    <dgm:cxn modelId="{CE90DCD6-5C01-C041-B12F-8498FCB17768}" type="presParOf" srcId="{E951F5F1-5C8B-5B45-9907-433A84DA885A}" destId="{46D40E56-8E0C-014D-9468-DABE3426D127}" srcOrd="2" destOrd="0" presId="urn:microsoft.com/office/officeart/2005/8/layout/vList4"/>
    <dgm:cxn modelId="{8FA055E8-29AD-BE46-B8C1-6E7B6B8435E2}" type="presParOf" srcId="{03E7BAB8-7C05-6045-81E8-F8829ED5A7F5}" destId="{84B58F9A-4F56-2443-9BDB-D48963E1FF6D}" srcOrd="1" destOrd="0" presId="urn:microsoft.com/office/officeart/2005/8/layout/vList4"/>
    <dgm:cxn modelId="{D28AA58C-466D-384E-8320-FEECC03D1646}" type="presParOf" srcId="{03E7BAB8-7C05-6045-81E8-F8829ED5A7F5}" destId="{7146BA05-3745-4646-A255-9312F8D781AB}" srcOrd="2" destOrd="0" presId="urn:microsoft.com/office/officeart/2005/8/layout/vList4"/>
    <dgm:cxn modelId="{154B9260-B10D-7B47-8D70-5D7777958058}" type="presParOf" srcId="{7146BA05-3745-4646-A255-9312F8D781AB}" destId="{9228C3C8-269C-0A43-951A-99C27E4E1632}" srcOrd="0" destOrd="0" presId="urn:microsoft.com/office/officeart/2005/8/layout/vList4"/>
    <dgm:cxn modelId="{05ABCBA3-6885-A040-BE78-AB07475C68AE}" type="presParOf" srcId="{7146BA05-3745-4646-A255-9312F8D781AB}" destId="{30DB2E6B-12AE-A443-B756-4A72EB726A36}" srcOrd="1" destOrd="0" presId="urn:microsoft.com/office/officeart/2005/8/layout/vList4"/>
    <dgm:cxn modelId="{1F4A36D9-F171-4042-A77E-66D8F0A81EC1}" type="presParOf" srcId="{7146BA05-3745-4646-A255-9312F8D781AB}" destId="{0B0070DB-1C06-4F44-897C-C70EE6DB80AC}" srcOrd="2" destOrd="0" presId="urn:microsoft.com/office/officeart/2005/8/layout/vList4"/>
    <dgm:cxn modelId="{FE7BE4B8-9583-AE4B-A441-B4F49D05C904}" type="presParOf" srcId="{03E7BAB8-7C05-6045-81E8-F8829ED5A7F5}" destId="{FAD95120-83CF-7549-BC6B-466A1D541741}" srcOrd="3" destOrd="0" presId="urn:microsoft.com/office/officeart/2005/8/layout/vList4"/>
    <dgm:cxn modelId="{189C9463-B374-4246-8F2C-DF080E84191A}" type="presParOf" srcId="{03E7BAB8-7C05-6045-81E8-F8829ED5A7F5}" destId="{1EE3CCF0-247A-B942-B009-07BC804544C8}" srcOrd="4" destOrd="0" presId="urn:microsoft.com/office/officeart/2005/8/layout/vList4"/>
    <dgm:cxn modelId="{257409CB-1C8E-F04F-A5C3-7AF105FD28D2}" type="presParOf" srcId="{1EE3CCF0-247A-B942-B009-07BC804544C8}" destId="{19419F76-7B8A-084A-9777-15245D951C08}" srcOrd="0" destOrd="0" presId="urn:microsoft.com/office/officeart/2005/8/layout/vList4"/>
    <dgm:cxn modelId="{361557B1-CA22-2C48-967A-1F3BF0C054C0}" type="presParOf" srcId="{1EE3CCF0-247A-B942-B009-07BC804544C8}" destId="{3E2FCAC8-EE82-D641-B936-A16ADC117CC4}" srcOrd="1" destOrd="0" presId="urn:microsoft.com/office/officeart/2005/8/layout/vList4"/>
    <dgm:cxn modelId="{B24C5667-E576-6548-8A0C-3F733D49B872}" type="presParOf" srcId="{1EE3CCF0-247A-B942-B009-07BC804544C8}" destId="{729787E7-9593-8241-ACE7-2EA10B75B3D5}"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5B737-4632-4A82-A2CB-43492029C324}">
      <dsp:nvSpPr>
        <dsp:cNvPr id="0" name=""/>
        <dsp:cNvSpPr/>
      </dsp:nvSpPr>
      <dsp:spPr>
        <a:xfrm>
          <a:off x="0" y="4243"/>
          <a:ext cx="7886700" cy="90300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8E8EEA9-F5EB-4D32-AE6E-4AA455AE3A50}">
      <dsp:nvSpPr>
        <dsp:cNvPr id="0" name=""/>
        <dsp:cNvSpPr/>
      </dsp:nvSpPr>
      <dsp:spPr>
        <a:xfrm>
          <a:off x="273158" y="207419"/>
          <a:ext cx="497136" cy="4966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AA1C3F-F959-4749-B4BD-836BD7ABD73E}">
      <dsp:nvSpPr>
        <dsp:cNvPr id="0" name=""/>
        <dsp:cNvSpPr/>
      </dsp:nvSpPr>
      <dsp:spPr>
        <a:xfrm>
          <a:off x="1043453" y="4243"/>
          <a:ext cx="6796106" cy="987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7" tIns="104527" rIns="104527" bIns="10452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002060"/>
              </a:solidFill>
            </a:rPr>
            <a:t>Experiments introduced </a:t>
          </a:r>
          <a:r>
            <a:rPr lang="en-US" sz="1800" b="0" kern="1200" dirty="0">
              <a:solidFill>
                <a:srgbClr val="002060"/>
              </a:solidFill>
            </a:rPr>
            <a:t>by New Revised curriculum were easily performed as </a:t>
          </a:r>
          <a:r>
            <a:rPr lang="en-US" sz="1800" b="1" kern="1200" dirty="0">
              <a:solidFill>
                <a:srgbClr val="002060"/>
              </a:solidFill>
            </a:rPr>
            <a:t> supporting instruments</a:t>
          </a:r>
          <a:r>
            <a:rPr lang="en-US" sz="1800" b="0" kern="1200" dirty="0">
              <a:solidFill>
                <a:srgbClr val="002060"/>
              </a:solidFill>
            </a:rPr>
            <a:t> were already purchased under non- recurring grant.</a:t>
          </a:r>
        </a:p>
      </dsp:txBody>
      <dsp:txXfrm>
        <a:off x="1043453" y="4243"/>
        <a:ext cx="6796106" cy="987658"/>
      </dsp:txXfrm>
    </dsp:sp>
    <dsp:sp modelId="{56BC967B-D6A9-43F7-AF72-99F8D1199EDD}">
      <dsp:nvSpPr>
        <dsp:cNvPr id="0" name=""/>
        <dsp:cNvSpPr/>
      </dsp:nvSpPr>
      <dsp:spPr>
        <a:xfrm>
          <a:off x="0" y="1238816"/>
          <a:ext cx="7886700" cy="90300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B2139A4-2D11-4E76-85FF-F890FDE7BFC5}">
      <dsp:nvSpPr>
        <dsp:cNvPr id="0" name=""/>
        <dsp:cNvSpPr/>
      </dsp:nvSpPr>
      <dsp:spPr>
        <a:xfrm>
          <a:off x="273158" y="1441992"/>
          <a:ext cx="497136" cy="4966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44CAD62-9B49-48BA-8CE4-A542C505F652}">
      <dsp:nvSpPr>
        <dsp:cNvPr id="0" name=""/>
        <dsp:cNvSpPr/>
      </dsp:nvSpPr>
      <dsp:spPr>
        <a:xfrm>
          <a:off x="1043453" y="1238816"/>
          <a:ext cx="6796106" cy="987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7" tIns="104527" rIns="104527" bIns="104527" numCol="1" spcCol="1270" anchor="ctr" anchorCtr="0">
          <a:noAutofit/>
        </a:bodyPr>
        <a:lstStyle/>
        <a:p>
          <a:pPr marL="0" lvl="0" indent="0" algn="l" defTabSz="844550">
            <a:lnSpc>
              <a:spcPct val="100000"/>
            </a:lnSpc>
            <a:spcBef>
              <a:spcPct val="0"/>
            </a:spcBef>
            <a:spcAft>
              <a:spcPct val="35000"/>
            </a:spcAft>
            <a:buNone/>
          </a:pPr>
          <a:r>
            <a:rPr lang="en-US" sz="1900" b="1" kern="1200" dirty="0">
              <a:solidFill>
                <a:srgbClr val="002060"/>
              </a:solidFill>
            </a:rPr>
            <a:t>Required Books</a:t>
          </a:r>
          <a:r>
            <a:rPr lang="en-US" sz="1900" b="0" kern="1200" dirty="0">
              <a:solidFill>
                <a:srgbClr val="002060"/>
              </a:solidFill>
            </a:rPr>
            <a:t> (as per curriculum NEP) , </a:t>
          </a:r>
          <a:r>
            <a:rPr lang="en-US" sz="1900" b="1" kern="1200" dirty="0">
              <a:solidFill>
                <a:srgbClr val="002060"/>
              </a:solidFill>
            </a:rPr>
            <a:t>Chemicals</a:t>
          </a:r>
          <a:r>
            <a:rPr lang="en-US" sz="1900" b="0" kern="1200" dirty="0">
              <a:solidFill>
                <a:srgbClr val="002060"/>
              </a:solidFill>
            </a:rPr>
            <a:t> and </a:t>
          </a:r>
          <a:r>
            <a:rPr lang="en-US" sz="1900" b="1" kern="1200" dirty="0">
              <a:solidFill>
                <a:srgbClr val="002060"/>
              </a:solidFill>
            </a:rPr>
            <a:t>glassware</a:t>
          </a:r>
          <a:r>
            <a:rPr lang="en-US" sz="1900" b="0" kern="1200" dirty="0">
              <a:solidFill>
                <a:srgbClr val="002060"/>
              </a:solidFill>
            </a:rPr>
            <a:t>  were purchased under recurring grant.</a:t>
          </a:r>
        </a:p>
      </dsp:txBody>
      <dsp:txXfrm>
        <a:off x="1043453" y="1238816"/>
        <a:ext cx="6796106" cy="987658"/>
      </dsp:txXfrm>
    </dsp:sp>
    <dsp:sp modelId="{46C4FF2F-3014-4AF9-8D07-8A0B9CBA7212}">
      <dsp:nvSpPr>
        <dsp:cNvPr id="0" name=""/>
        <dsp:cNvSpPr/>
      </dsp:nvSpPr>
      <dsp:spPr>
        <a:xfrm>
          <a:off x="0" y="2473390"/>
          <a:ext cx="7886700" cy="90300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FFA561D-7FD6-4713-855E-705C7886DB27}">
      <dsp:nvSpPr>
        <dsp:cNvPr id="0" name=""/>
        <dsp:cNvSpPr/>
      </dsp:nvSpPr>
      <dsp:spPr>
        <a:xfrm>
          <a:off x="273158" y="2676565"/>
          <a:ext cx="497136" cy="4966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00FE5B3-A98A-40F4-B1D4-316078EA608E}">
      <dsp:nvSpPr>
        <dsp:cNvPr id="0" name=""/>
        <dsp:cNvSpPr/>
      </dsp:nvSpPr>
      <dsp:spPr>
        <a:xfrm>
          <a:off x="1043453" y="2473390"/>
          <a:ext cx="6796106" cy="987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7" tIns="104527" rIns="104527" bIns="104527" numCol="1" spcCol="1270" anchor="ctr" anchorCtr="0">
          <a:noAutofit/>
        </a:bodyPr>
        <a:lstStyle/>
        <a:p>
          <a:pPr marL="0" lvl="0" indent="0" algn="l" defTabSz="844550">
            <a:lnSpc>
              <a:spcPct val="100000"/>
            </a:lnSpc>
            <a:spcBef>
              <a:spcPct val="0"/>
            </a:spcBef>
            <a:spcAft>
              <a:spcPct val="35000"/>
            </a:spcAft>
            <a:buNone/>
          </a:pPr>
          <a:r>
            <a:rPr lang="en-US" sz="1900" b="1" kern="1200" dirty="0">
              <a:solidFill>
                <a:srgbClr val="002060"/>
              </a:solidFill>
            </a:rPr>
            <a:t>Research Projects</a:t>
          </a:r>
          <a:r>
            <a:rPr lang="en-US" sz="1900" b="0" kern="1200" dirty="0">
              <a:solidFill>
                <a:srgbClr val="002060"/>
              </a:solidFill>
            </a:rPr>
            <a:t>: Students were already engaged in research  projects under the guidelines of scheme</a:t>
          </a:r>
        </a:p>
      </dsp:txBody>
      <dsp:txXfrm>
        <a:off x="1043453" y="2473390"/>
        <a:ext cx="6796106" cy="987658"/>
      </dsp:txXfrm>
    </dsp:sp>
    <dsp:sp modelId="{5A38EE7E-F5B0-456E-A576-F49A5E793AC6}">
      <dsp:nvSpPr>
        <dsp:cNvPr id="0" name=""/>
        <dsp:cNvSpPr/>
      </dsp:nvSpPr>
      <dsp:spPr>
        <a:xfrm>
          <a:off x="0" y="3707963"/>
          <a:ext cx="7886700" cy="90300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1E337AC-C01D-4154-9424-5AD3A7F6FBBA}">
      <dsp:nvSpPr>
        <dsp:cNvPr id="0" name=""/>
        <dsp:cNvSpPr/>
      </dsp:nvSpPr>
      <dsp:spPr>
        <a:xfrm>
          <a:off x="273158" y="3911139"/>
          <a:ext cx="497136" cy="4966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F5003A8-E7C9-4118-AEEA-4F5B340F0DBC}">
      <dsp:nvSpPr>
        <dsp:cNvPr id="0" name=""/>
        <dsp:cNvSpPr/>
      </dsp:nvSpPr>
      <dsp:spPr>
        <a:xfrm>
          <a:off x="1043453" y="3707963"/>
          <a:ext cx="3549015" cy="987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7" tIns="104527" rIns="104527" bIns="104527" numCol="1" spcCol="1270" anchor="ctr" anchorCtr="0">
          <a:noAutofit/>
        </a:bodyPr>
        <a:lstStyle/>
        <a:p>
          <a:pPr marL="0" lvl="0" indent="0" algn="l" defTabSz="844550">
            <a:lnSpc>
              <a:spcPct val="100000"/>
            </a:lnSpc>
            <a:spcBef>
              <a:spcPct val="0"/>
            </a:spcBef>
            <a:spcAft>
              <a:spcPct val="35000"/>
            </a:spcAft>
            <a:buNone/>
          </a:pPr>
          <a:r>
            <a:rPr lang="en-US" sz="1900" b="0" kern="1200" dirty="0"/>
            <a:t>Departments has introduced </a:t>
          </a:r>
          <a:r>
            <a:rPr lang="en-US" sz="1900" b="1" kern="1200" dirty="0"/>
            <a:t>Vocational Courses</a:t>
          </a:r>
        </a:p>
      </dsp:txBody>
      <dsp:txXfrm>
        <a:off x="1043453" y="3707963"/>
        <a:ext cx="3549015" cy="987658"/>
      </dsp:txXfrm>
    </dsp:sp>
    <dsp:sp modelId="{E16B1AF9-58D8-4947-A146-319A7A3658CE}">
      <dsp:nvSpPr>
        <dsp:cNvPr id="0" name=""/>
        <dsp:cNvSpPr/>
      </dsp:nvSpPr>
      <dsp:spPr>
        <a:xfrm>
          <a:off x="4592468" y="3707963"/>
          <a:ext cx="3247091" cy="987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7" tIns="104527" rIns="104527" bIns="104527"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rgbClr val="002060"/>
              </a:solidFill>
            </a:rPr>
            <a:t>Offering – Vermicompost Technology </a:t>
          </a:r>
        </a:p>
        <a:p>
          <a:pPr marL="0" lvl="0" indent="0" algn="l" defTabSz="622300">
            <a:lnSpc>
              <a:spcPct val="100000"/>
            </a:lnSpc>
            <a:spcBef>
              <a:spcPct val="0"/>
            </a:spcBef>
            <a:spcAft>
              <a:spcPct val="35000"/>
            </a:spcAft>
            <a:buNone/>
          </a:pPr>
          <a:r>
            <a:rPr lang="en-US" sz="1400" b="1" kern="1200" dirty="0">
              <a:solidFill>
                <a:srgbClr val="002060"/>
              </a:solidFill>
            </a:rPr>
            <a:t>Proposed : Instrumentation in Micro/ Molecular Biology</a:t>
          </a:r>
        </a:p>
      </dsp:txBody>
      <dsp:txXfrm>
        <a:off x="4592468" y="3707963"/>
        <a:ext cx="3247091" cy="987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1ABE6-4436-F54F-BEA3-A3D10CEB4C09}">
      <dsp:nvSpPr>
        <dsp:cNvPr id="0" name=""/>
        <dsp:cNvSpPr/>
      </dsp:nvSpPr>
      <dsp:spPr>
        <a:xfrm>
          <a:off x="1009" y="0"/>
          <a:ext cx="3809628" cy="126193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ptos" panose="020B0004020202020204" pitchFamily="34" charset="0"/>
            </a:rPr>
            <a:t>    New online purchase    </a:t>
          </a:r>
        </a:p>
        <a:p>
          <a:pPr marL="0" lvl="0" indent="0" algn="l" defTabSz="844550">
            <a:lnSpc>
              <a:spcPct val="90000"/>
            </a:lnSpc>
            <a:spcBef>
              <a:spcPct val="0"/>
            </a:spcBef>
            <a:spcAft>
              <a:spcPct val="35000"/>
            </a:spcAft>
            <a:buNone/>
          </a:pPr>
          <a:r>
            <a:rPr lang="en-US" sz="1900" kern="1200" dirty="0">
              <a:latin typeface="Aptos" panose="020B0004020202020204" pitchFamily="34" charset="0"/>
            </a:rPr>
            <a:t>     and payment method. </a:t>
          </a:r>
          <a:endParaRPr lang="en-GB" sz="1900" kern="1200" dirty="0"/>
        </a:p>
      </dsp:txBody>
      <dsp:txXfrm>
        <a:off x="889129" y="0"/>
        <a:ext cx="2921508" cy="1261939"/>
      </dsp:txXfrm>
    </dsp:sp>
    <dsp:sp modelId="{092C0811-BFF7-FB47-9675-1D3FBD34E7EF}">
      <dsp:nvSpPr>
        <dsp:cNvPr id="0" name=""/>
        <dsp:cNvSpPr/>
      </dsp:nvSpPr>
      <dsp:spPr>
        <a:xfrm>
          <a:off x="-1009" y="126193"/>
          <a:ext cx="1018351" cy="100955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B29331-E7FC-8644-8DFA-7CFD162E13D3}">
      <dsp:nvSpPr>
        <dsp:cNvPr id="0" name=""/>
        <dsp:cNvSpPr/>
      </dsp:nvSpPr>
      <dsp:spPr>
        <a:xfrm>
          <a:off x="0" y="1388133"/>
          <a:ext cx="3809628" cy="144309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ptos" panose="020B0004020202020204" pitchFamily="34" charset="0"/>
            </a:rPr>
            <a:t>             Online teaching and     learning tool- web portals and webinars and virtual labs</a:t>
          </a:r>
          <a:endParaRPr lang="en-GB" sz="1900" kern="1200" dirty="0"/>
        </a:p>
      </dsp:txBody>
      <dsp:txXfrm>
        <a:off x="888119" y="1388133"/>
        <a:ext cx="2921508" cy="1443091"/>
      </dsp:txXfrm>
    </dsp:sp>
    <dsp:sp modelId="{2319262C-9E20-A744-A19D-DD022484E328}">
      <dsp:nvSpPr>
        <dsp:cNvPr id="0" name=""/>
        <dsp:cNvSpPr/>
      </dsp:nvSpPr>
      <dsp:spPr>
        <a:xfrm>
          <a:off x="126193" y="1604903"/>
          <a:ext cx="761925" cy="100955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9DAD6-96BA-9D4B-BF99-FABD568641E6}">
      <dsp:nvSpPr>
        <dsp:cNvPr id="0" name=""/>
        <dsp:cNvSpPr/>
      </dsp:nvSpPr>
      <dsp:spPr>
        <a:xfrm>
          <a:off x="0" y="2957419"/>
          <a:ext cx="3809628" cy="126193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ptos" panose="020B0004020202020204" pitchFamily="34" charset="0"/>
            </a:rPr>
            <a:t>Online teaching and learning applications were used for classes and feed back</a:t>
          </a:r>
          <a:endParaRPr lang="en-GB" sz="1900" kern="1200" dirty="0"/>
        </a:p>
      </dsp:txBody>
      <dsp:txXfrm>
        <a:off x="888119" y="2957419"/>
        <a:ext cx="2921508" cy="1261939"/>
      </dsp:txXfrm>
    </dsp:sp>
    <dsp:sp modelId="{66941A1D-DF5E-AE4E-90B2-AC01234293B2}">
      <dsp:nvSpPr>
        <dsp:cNvPr id="0" name=""/>
        <dsp:cNvSpPr/>
      </dsp:nvSpPr>
      <dsp:spPr>
        <a:xfrm>
          <a:off x="126193" y="3083613"/>
          <a:ext cx="761925" cy="100955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0EA57-BD10-E542-97D0-4FCAB08C6FAB}">
      <dsp:nvSpPr>
        <dsp:cNvPr id="0" name=""/>
        <dsp:cNvSpPr/>
      </dsp:nvSpPr>
      <dsp:spPr>
        <a:xfrm>
          <a:off x="0" y="0"/>
          <a:ext cx="4336473" cy="131967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Due to quarantine only a small trip to local vermicompost can be made</a:t>
          </a:r>
        </a:p>
      </dsp:txBody>
      <dsp:txXfrm>
        <a:off x="999262" y="0"/>
        <a:ext cx="3337210" cy="1319675"/>
      </dsp:txXfrm>
    </dsp:sp>
    <dsp:sp modelId="{5F057748-88DA-D241-BF64-55A180046546}">
      <dsp:nvSpPr>
        <dsp:cNvPr id="0" name=""/>
        <dsp:cNvSpPr/>
      </dsp:nvSpPr>
      <dsp:spPr>
        <a:xfrm>
          <a:off x="131967" y="131967"/>
          <a:ext cx="867294" cy="105574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28C3C8-269C-0A43-951A-99C27E4E1632}">
      <dsp:nvSpPr>
        <dsp:cNvPr id="0" name=""/>
        <dsp:cNvSpPr/>
      </dsp:nvSpPr>
      <dsp:spPr>
        <a:xfrm>
          <a:off x="0" y="1451642"/>
          <a:ext cx="4336473" cy="131967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Lesser number of hands- on training could be arranged</a:t>
          </a:r>
        </a:p>
      </dsp:txBody>
      <dsp:txXfrm>
        <a:off x="999262" y="1451642"/>
        <a:ext cx="3337210" cy="1319675"/>
      </dsp:txXfrm>
    </dsp:sp>
    <dsp:sp modelId="{30DB2E6B-12AE-A443-B756-4A72EB726A36}">
      <dsp:nvSpPr>
        <dsp:cNvPr id="0" name=""/>
        <dsp:cNvSpPr/>
      </dsp:nvSpPr>
      <dsp:spPr>
        <a:xfrm>
          <a:off x="131967" y="1583610"/>
          <a:ext cx="867294" cy="1055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419F76-7B8A-084A-9777-15245D951C08}">
      <dsp:nvSpPr>
        <dsp:cNvPr id="0" name=""/>
        <dsp:cNvSpPr/>
      </dsp:nvSpPr>
      <dsp:spPr>
        <a:xfrm>
          <a:off x="0" y="2903285"/>
          <a:ext cx="4336473" cy="131967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Only online skill development programme could  be arranged</a:t>
          </a:r>
        </a:p>
      </dsp:txBody>
      <dsp:txXfrm>
        <a:off x="999262" y="2903285"/>
        <a:ext cx="3337210" cy="1319675"/>
      </dsp:txXfrm>
    </dsp:sp>
    <dsp:sp modelId="{3E2FCAC8-EE82-D641-B936-A16ADC117CC4}">
      <dsp:nvSpPr>
        <dsp:cNvPr id="0" name=""/>
        <dsp:cNvSpPr/>
      </dsp:nvSpPr>
      <dsp:spPr>
        <a:xfrm>
          <a:off x="131967" y="3035253"/>
          <a:ext cx="867294" cy="105574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91FDE-FD60-6F49-A003-B0789641AEDE}" type="datetimeFigureOut">
              <a:rPr lang="en-US" smtClean="0"/>
              <a:t>5/14/25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2176E-B551-2A45-B993-E4CABC29A8DA}" type="slidenum">
              <a:rPr lang="en-US" smtClean="0"/>
              <a:t>‹#›</a:t>
            </a:fld>
            <a:endParaRPr lang="en-US"/>
          </a:p>
        </p:txBody>
      </p:sp>
    </p:spTree>
    <p:extLst>
      <p:ext uri="{BB962C8B-B14F-4D97-AF65-F5344CB8AC3E}">
        <p14:creationId xmlns:p14="http://schemas.microsoft.com/office/powerpoint/2010/main" val="40045882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2176E-B551-2A45-B993-E4CABC29A8DA}" type="slidenum">
              <a:rPr lang="en-US" smtClean="0"/>
              <a:t>1</a:t>
            </a:fld>
            <a:endParaRPr lang="en-US"/>
          </a:p>
        </p:txBody>
      </p:sp>
    </p:spTree>
    <p:extLst>
      <p:ext uri="{BB962C8B-B14F-4D97-AF65-F5344CB8AC3E}">
        <p14:creationId xmlns:p14="http://schemas.microsoft.com/office/powerpoint/2010/main" val="376438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few questions can be added to each subject it will be good. For example instead of saying study of plant disease symptoms, if we say like studying the plant disease affecting local crops and predicting a plan to get remedy of such disease.</a:t>
            </a:r>
          </a:p>
          <a:p>
            <a:r>
              <a:rPr lang="en-US" dirty="0"/>
              <a:t>I mean to say by strengthening on the importance of what is proposed to study. Like Study of pollen, how it could be useful. </a:t>
            </a:r>
          </a:p>
        </p:txBody>
      </p:sp>
      <p:sp>
        <p:nvSpPr>
          <p:cNvPr id="4" name="Slide Number Placeholder 3"/>
          <p:cNvSpPr>
            <a:spLocks noGrp="1"/>
          </p:cNvSpPr>
          <p:nvPr>
            <p:ph type="sldNum" sz="quarter" idx="5"/>
          </p:nvPr>
        </p:nvSpPr>
        <p:spPr/>
        <p:txBody>
          <a:bodyPr/>
          <a:lstStyle/>
          <a:p>
            <a:fld id="{3912176E-B551-2A45-B993-E4CABC29A8DA}" type="slidenum">
              <a:rPr lang="en-US" smtClean="0"/>
              <a:t>10</a:t>
            </a:fld>
            <a:endParaRPr lang="en-US"/>
          </a:p>
        </p:txBody>
      </p:sp>
    </p:spTree>
    <p:extLst>
      <p:ext uri="{BB962C8B-B14F-4D97-AF65-F5344CB8AC3E}">
        <p14:creationId xmlns:p14="http://schemas.microsoft.com/office/powerpoint/2010/main" val="245127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1581-9506-76AE-E12A-E120C0F5A085}"/>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D1E9E10F-976D-E193-D0AA-58E7D78EDD8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F19E04-B042-0E20-798F-F8BEC2FC1FEB}"/>
              </a:ext>
            </a:extLst>
          </p:cNvPr>
          <p:cNvSpPr>
            <a:spLocks noGrp="1"/>
          </p:cNvSpPr>
          <p:nvPr>
            <p:ph type="dt" sz="half" idx="10"/>
          </p:nvPr>
        </p:nvSpPr>
        <p:spPr/>
        <p:txBody>
          <a:bodyPr/>
          <a:lstStyle/>
          <a:p>
            <a:fld id="{451DEABC-D766-4322-8E78-B830FAE35C72}" type="datetime4">
              <a:rPr lang="en-US" smtClean="0"/>
              <a:pPr/>
              <a:t>May 14, 2025</a:t>
            </a:fld>
            <a:endParaRPr lang="en-US" dirty="0"/>
          </a:p>
        </p:txBody>
      </p:sp>
      <p:sp>
        <p:nvSpPr>
          <p:cNvPr id="5" name="Footer Placeholder 4">
            <a:extLst>
              <a:ext uri="{FF2B5EF4-FFF2-40B4-BE49-F238E27FC236}">
                <a16:creationId xmlns:a16="http://schemas.microsoft.com/office/drawing/2014/main" id="{ED1AF7C2-83C1-F53A-EF34-4671C29800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317869-3EB8-EF7B-7F55-AA8C48B1F75B}"/>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15576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3047-CC9E-AB9C-F2ED-984FE7A9ACE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1B6D84-9230-C10B-304F-5762D7D01C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014C30-5379-2B4E-6360-BBF62B676BA0}"/>
              </a:ext>
            </a:extLst>
          </p:cNvPr>
          <p:cNvSpPr>
            <a:spLocks noGrp="1"/>
          </p:cNvSpPr>
          <p:nvPr>
            <p:ph type="dt" sz="half" idx="10"/>
          </p:nvPr>
        </p:nvSpPr>
        <p:spPr/>
        <p:txBody>
          <a:bodyPr/>
          <a:lstStyle/>
          <a:p>
            <a:fld id="{F3131F9E-604E-4343-9F29-EF72E8231CAD}" type="datetime4">
              <a:rPr lang="en-US" smtClean="0"/>
              <a:pPr/>
              <a:t>May 14, 2025</a:t>
            </a:fld>
            <a:endParaRPr lang="en-US"/>
          </a:p>
        </p:txBody>
      </p:sp>
      <p:sp>
        <p:nvSpPr>
          <p:cNvPr id="5" name="Footer Placeholder 4">
            <a:extLst>
              <a:ext uri="{FF2B5EF4-FFF2-40B4-BE49-F238E27FC236}">
                <a16:creationId xmlns:a16="http://schemas.microsoft.com/office/drawing/2014/main" id="{9B91906E-F6F5-0089-BE61-79C998A20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ABEF-B600-8AD6-F927-2DF88C0DC1B3}"/>
              </a:ext>
            </a:extLst>
          </p:cNvPr>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79334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6E4F4-976E-86F3-F5D0-9C120AA30FEE}"/>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40FD10-2FCD-4982-24A7-2BD198D31D57}"/>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C59CC3-DC21-1D7C-C561-7D3086E9AB9A}"/>
              </a:ext>
            </a:extLst>
          </p:cNvPr>
          <p:cNvSpPr>
            <a:spLocks noGrp="1"/>
          </p:cNvSpPr>
          <p:nvPr>
            <p:ph type="dt" sz="half" idx="10"/>
          </p:nvPr>
        </p:nvSpPr>
        <p:spPr/>
        <p:txBody>
          <a:bodyPr/>
          <a:lstStyle/>
          <a:p>
            <a:fld id="{34A8E1CE-37F8-4102-8DF9-852A0A51F293}" type="datetime4">
              <a:rPr lang="en-US" smtClean="0"/>
              <a:pPr/>
              <a:t>May 14, 2025</a:t>
            </a:fld>
            <a:endParaRPr lang="en-US"/>
          </a:p>
        </p:txBody>
      </p:sp>
      <p:sp>
        <p:nvSpPr>
          <p:cNvPr id="5" name="Footer Placeholder 4">
            <a:extLst>
              <a:ext uri="{FF2B5EF4-FFF2-40B4-BE49-F238E27FC236}">
                <a16:creationId xmlns:a16="http://schemas.microsoft.com/office/drawing/2014/main" id="{C25B8A53-040C-9DB3-A268-4CD41B217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1B0F-E94A-0B77-3623-4A032A8AFC6C}"/>
              </a:ext>
            </a:extLst>
          </p:cNvPr>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8206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C4E3-413B-0496-91B3-07BD87E0355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8271B5-0EC4-4043-2ADF-1D365F6D0E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F4C2B6-A3C0-5051-642E-57A2EEA364BF}"/>
              </a:ext>
            </a:extLst>
          </p:cNvPr>
          <p:cNvSpPr>
            <a:spLocks noGrp="1"/>
          </p:cNvSpPr>
          <p:nvPr>
            <p:ph type="dt" sz="half" idx="10"/>
          </p:nvPr>
        </p:nvSpPr>
        <p:spPr/>
        <p:txBody>
          <a:bodyPr/>
          <a:lstStyle/>
          <a:p>
            <a:fld id="{93333F43-3E86-47E4-BFBB-2476D384E1C6}" type="datetime4">
              <a:rPr lang="en-US" smtClean="0"/>
              <a:pPr/>
              <a:t>May 14, 2025</a:t>
            </a:fld>
            <a:endParaRPr lang="en-US"/>
          </a:p>
        </p:txBody>
      </p:sp>
      <p:sp>
        <p:nvSpPr>
          <p:cNvPr id="5" name="Footer Placeholder 4">
            <a:extLst>
              <a:ext uri="{FF2B5EF4-FFF2-40B4-BE49-F238E27FC236}">
                <a16:creationId xmlns:a16="http://schemas.microsoft.com/office/drawing/2014/main" id="{FB8C29AA-775C-C6B4-842D-7B280DF24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C7F8A-EFF3-8952-14DA-F694E4991874}"/>
              </a:ext>
            </a:extLst>
          </p:cNvPr>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43309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82A7-3D6B-C4B7-CB82-DE883BF56624}"/>
              </a:ext>
            </a:extLst>
          </p:cNvPr>
          <p:cNvSpPr>
            <a:spLocks noGrp="1"/>
          </p:cNvSpPr>
          <p:nvPr>
            <p:ph type="title"/>
          </p:nvPr>
        </p:nvSpPr>
        <p:spPr>
          <a:xfrm>
            <a:off x="623887" y="1709738"/>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97DF45-94A6-C5B9-5539-F88CD10A81DC}"/>
              </a:ext>
            </a:extLst>
          </p:cNvPr>
          <p:cNvSpPr>
            <a:spLocks noGrp="1"/>
          </p:cNvSpPr>
          <p:nvPr>
            <p:ph type="body" idx="1"/>
          </p:nvPr>
        </p:nvSpPr>
        <p:spPr>
          <a:xfrm>
            <a:off x="623887"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CF6D3B-4A5F-588A-ADDF-182C9246CA98}"/>
              </a:ext>
            </a:extLst>
          </p:cNvPr>
          <p:cNvSpPr>
            <a:spLocks noGrp="1"/>
          </p:cNvSpPr>
          <p:nvPr>
            <p:ph type="dt" sz="half" idx="10"/>
          </p:nvPr>
        </p:nvSpPr>
        <p:spPr/>
        <p:txBody>
          <a:bodyPr/>
          <a:lstStyle/>
          <a:p>
            <a:fld id="{751663BA-01FC-4367-B6F3-ABB2645D55F1}" type="datetime4">
              <a:rPr lang="en-US" smtClean="0"/>
              <a:pPr/>
              <a:t>May 14, 2025</a:t>
            </a:fld>
            <a:endParaRPr lang="en-US" dirty="0"/>
          </a:p>
        </p:txBody>
      </p:sp>
      <p:sp>
        <p:nvSpPr>
          <p:cNvPr id="5" name="Footer Placeholder 4">
            <a:extLst>
              <a:ext uri="{FF2B5EF4-FFF2-40B4-BE49-F238E27FC236}">
                <a16:creationId xmlns:a16="http://schemas.microsoft.com/office/drawing/2014/main" id="{7C1E8C65-AFDC-9686-A023-9E56C5D85D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11690-634E-D0B2-AF26-B31E20A32919}"/>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31176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ACD3-DACC-79A6-578C-118487A671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61E20B-BCBF-1B28-48A5-6DFFA3664A68}"/>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31F481C-27FE-E847-F034-AD599E4B5775}"/>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A37898A-E780-FC02-7EE0-5345ACC02524}"/>
              </a:ext>
            </a:extLst>
          </p:cNvPr>
          <p:cNvSpPr>
            <a:spLocks noGrp="1"/>
          </p:cNvSpPr>
          <p:nvPr>
            <p:ph type="dt" sz="half" idx="10"/>
          </p:nvPr>
        </p:nvSpPr>
        <p:spPr/>
        <p:txBody>
          <a:bodyPr/>
          <a:lstStyle/>
          <a:p>
            <a:fld id="{79B19C71-EC74-44AF-B27E-FC7DC3C3A61D}" type="datetime4">
              <a:rPr lang="en-US" smtClean="0"/>
              <a:pPr/>
              <a:t>May 14, 2025</a:t>
            </a:fld>
            <a:endParaRPr lang="en-US"/>
          </a:p>
        </p:txBody>
      </p:sp>
      <p:sp>
        <p:nvSpPr>
          <p:cNvPr id="6" name="Footer Placeholder 5">
            <a:extLst>
              <a:ext uri="{FF2B5EF4-FFF2-40B4-BE49-F238E27FC236}">
                <a16:creationId xmlns:a16="http://schemas.microsoft.com/office/drawing/2014/main" id="{008E88C3-541C-AEF2-1338-CF5A969CC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B58C5-A5E1-C790-3FC8-2B913694730E}"/>
              </a:ext>
            </a:extLst>
          </p:cNvPr>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84739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3595-2418-AA66-6757-19D394237FAC}"/>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71A428-CF8B-8B7B-D999-D51CDE44DB2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D976B4CA-6AD5-76F2-A60D-117FCBE51095}"/>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FCD7098-BA80-72CB-869F-23DFA451C1E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8FE3E8F8-7C28-C8EA-D592-BE54A65056A4}"/>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F3F38F2-BEED-0273-1D74-F728F7F1D3F2}"/>
              </a:ext>
            </a:extLst>
          </p:cNvPr>
          <p:cNvSpPr>
            <a:spLocks noGrp="1"/>
          </p:cNvSpPr>
          <p:nvPr>
            <p:ph type="dt" sz="half" idx="10"/>
          </p:nvPr>
        </p:nvSpPr>
        <p:spPr/>
        <p:txBody>
          <a:bodyPr/>
          <a:lstStyle/>
          <a:p>
            <a:fld id="{6A5CDA29-3CBE-48EA-92AE-A996835462BA}" type="datetime4">
              <a:rPr lang="en-US" smtClean="0"/>
              <a:pPr/>
              <a:t>May 14, 2025</a:t>
            </a:fld>
            <a:endParaRPr lang="en-US"/>
          </a:p>
        </p:txBody>
      </p:sp>
      <p:sp>
        <p:nvSpPr>
          <p:cNvPr id="8" name="Footer Placeholder 7">
            <a:extLst>
              <a:ext uri="{FF2B5EF4-FFF2-40B4-BE49-F238E27FC236}">
                <a16:creationId xmlns:a16="http://schemas.microsoft.com/office/drawing/2014/main" id="{E4A0BD59-44C1-049A-7D12-F7EFBD3119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5F3F79-3AAD-BDD8-A239-186F88281F93}"/>
              </a:ext>
            </a:extLst>
          </p:cNvPr>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2937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93C6-DD91-8EFD-DCC5-5D3A17F641E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A1FC794-BB3C-C992-B658-89DC40E209DA}"/>
              </a:ext>
            </a:extLst>
          </p:cNvPr>
          <p:cNvSpPr>
            <a:spLocks noGrp="1"/>
          </p:cNvSpPr>
          <p:nvPr>
            <p:ph type="dt" sz="half" idx="10"/>
          </p:nvPr>
        </p:nvSpPr>
        <p:spPr/>
        <p:txBody>
          <a:bodyPr/>
          <a:lstStyle/>
          <a:p>
            <a:fld id="{E29EC054-3869-4501-B163-1BBFDE8DCE04}" type="datetime4">
              <a:rPr lang="en-US" smtClean="0"/>
              <a:pPr/>
              <a:t>May 14, 2025</a:t>
            </a:fld>
            <a:endParaRPr lang="en-US"/>
          </a:p>
        </p:txBody>
      </p:sp>
      <p:sp>
        <p:nvSpPr>
          <p:cNvPr id="4" name="Footer Placeholder 3">
            <a:extLst>
              <a:ext uri="{FF2B5EF4-FFF2-40B4-BE49-F238E27FC236}">
                <a16:creationId xmlns:a16="http://schemas.microsoft.com/office/drawing/2014/main" id="{F4281CF1-4047-481E-ECC4-6069C4772D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E50828-777A-D6CC-6272-C2DC0B707A3D}"/>
              </a:ext>
            </a:extLst>
          </p:cNvPr>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58682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AE21B-9ADA-B3BD-CD0B-5D3E3B667E49}"/>
              </a:ext>
            </a:extLst>
          </p:cNvPr>
          <p:cNvSpPr>
            <a:spLocks noGrp="1"/>
          </p:cNvSpPr>
          <p:nvPr>
            <p:ph type="dt" sz="half" idx="10"/>
          </p:nvPr>
        </p:nvSpPr>
        <p:spPr/>
        <p:txBody>
          <a:bodyPr/>
          <a:lstStyle/>
          <a:p>
            <a:fld id="{0A63D831-56C1-49CF-8EF7-8B9A98402BCD}" type="datetime4">
              <a:rPr lang="en-US" smtClean="0"/>
              <a:pPr/>
              <a:t>May 14, 2025</a:t>
            </a:fld>
            <a:endParaRPr lang="en-US"/>
          </a:p>
        </p:txBody>
      </p:sp>
      <p:sp>
        <p:nvSpPr>
          <p:cNvPr id="3" name="Footer Placeholder 2">
            <a:extLst>
              <a:ext uri="{FF2B5EF4-FFF2-40B4-BE49-F238E27FC236}">
                <a16:creationId xmlns:a16="http://schemas.microsoft.com/office/drawing/2014/main" id="{83A03F46-E502-06E8-B711-1D02DAD76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B147E-35BD-0FBC-3537-834AC5228437}"/>
              </a:ext>
            </a:extLst>
          </p:cNvPr>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80668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66ED-34A3-0A28-D912-7ACA5376E60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92B9A46-0A3C-D9B2-DB72-0B6E028FD92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84538DB-121A-BB40-24C0-D0AF12CF79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61425A9-A7AB-353B-09F6-F008A34DA7BF}"/>
              </a:ext>
            </a:extLst>
          </p:cNvPr>
          <p:cNvSpPr>
            <a:spLocks noGrp="1"/>
          </p:cNvSpPr>
          <p:nvPr>
            <p:ph type="dt" sz="half" idx="10"/>
          </p:nvPr>
        </p:nvSpPr>
        <p:spPr/>
        <p:txBody>
          <a:bodyPr/>
          <a:lstStyle/>
          <a:p>
            <a:fld id="{6EAD5615-7F4F-4584-84D5-CC95918C321F}" type="datetime4">
              <a:rPr lang="en-US" smtClean="0"/>
              <a:pPr/>
              <a:t>May 14, 2025</a:t>
            </a:fld>
            <a:endParaRPr lang="en-US"/>
          </a:p>
        </p:txBody>
      </p:sp>
      <p:sp>
        <p:nvSpPr>
          <p:cNvPr id="6" name="Footer Placeholder 5">
            <a:extLst>
              <a:ext uri="{FF2B5EF4-FFF2-40B4-BE49-F238E27FC236}">
                <a16:creationId xmlns:a16="http://schemas.microsoft.com/office/drawing/2014/main" id="{558C97D5-CAF5-45BD-61CC-15E8C5B1D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5B5E2-2A1D-5F3B-22BA-38993C322FE1}"/>
              </a:ext>
            </a:extLst>
          </p:cNvPr>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20327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DAB9-7CAF-6BC5-746C-3DA902A9B23B}"/>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8A6F4B-2DA1-5BC2-EBA4-8506BF99E68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A45820-C21F-83E9-2A2A-533839994F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0F1351D-6ACB-B791-2BEE-EC73240A449E}"/>
              </a:ext>
            </a:extLst>
          </p:cNvPr>
          <p:cNvSpPr>
            <a:spLocks noGrp="1"/>
          </p:cNvSpPr>
          <p:nvPr>
            <p:ph type="dt" sz="half" idx="10"/>
          </p:nvPr>
        </p:nvSpPr>
        <p:spPr/>
        <p:txBody>
          <a:bodyPr/>
          <a:lstStyle/>
          <a:p>
            <a:fld id="{76EEA923-9BEE-48CE-9F28-5B525F399BAD}" type="datetime4">
              <a:rPr lang="en-US" smtClean="0"/>
              <a:pPr/>
              <a:t>May 14, 2025</a:t>
            </a:fld>
            <a:endParaRPr lang="en-US"/>
          </a:p>
        </p:txBody>
      </p:sp>
      <p:sp>
        <p:nvSpPr>
          <p:cNvPr id="6" name="Footer Placeholder 5">
            <a:extLst>
              <a:ext uri="{FF2B5EF4-FFF2-40B4-BE49-F238E27FC236}">
                <a16:creationId xmlns:a16="http://schemas.microsoft.com/office/drawing/2014/main" id="{270899D4-DFF8-D265-7BDF-223BB6FC8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30466-031B-6180-FE37-45BECD7B661D}"/>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76636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41E78-5EF9-CAB9-5177-05E2B02B273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81EB9A-7B21-63F1-23B2-2B95772E03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39D671-4AA6-0F34-8D12-CAD5F25400D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7D0EFEE-2756-4A20-BF2A-63F0A94F99AC}" type="datetime4">
              <a:rPr lang="en-US" smtClean="0"/>
              <a:pPr/>
              <a:t>May 14, 2025</a:t>
            </a:fld>
            <a:endParaRPr lang="en-US" dirty="0"/>
          </a:p>
        </p:txBody>
      </p:sp>
      <p:sp>
        <p:nvSpPr>
          <p:cNvPr id="5" name="Footer Placeholder 4">
            <a:extLst>
              <a:ext uri="{FF2B5EF4-FFF2-40B4-BE49-F238E27FC236}">
                <a16:creationId xmlns:a16="http://schemas.microsoft.com/office/drawing/2014/main" id="{6F20D72A-5451-3653-6DE8-020DF17D951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D08F2DF-11C8-F708-AB3B-76BA5682AB9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02109557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trkmvpgcollege@gmail.com" TargetMode="External"/><Relationship Id="rId3" Type="http://schemas.openxmlformats.org/officeDocument/2006/relationships/image" Target="../media/image1.png"/><Relationship Id="rId7" Type="http://schemas.openxmlformats.org/officeDocument/2006/relationships/hyperlink" Target="http://www.trkpgcollege.com/"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wleuH6S-6eU&amp;t=37s" TargetMode="External"/><Relationship Id="rId3" Type="http://schemas.openxmlformats.org/officeDocument/2006/relationships/hyperlink" Target="https://www.youtube.com/watch?v=rXBUJpU9ZRQ&amp;t=3318s" TargetMode="External"/><Relationship Id="rId7" Type="http://schemas.openxmlformats.org/officeDocument/2006/relationships/hyperlink" Target="https://www.youtube.com/watch?v=wleuH6S-6eU&amp;t=4360s" TargetMode="External"/><Relationship Id="rId2" Type="http://schemas.openxmlformats.org/officeDocument/2006/relationships/hyperlink" Target="https://www.youtube.com/watch?v=Z62_7fA_iZM&amp;t=5542s" TargetMode="External"/><Relationship Id="rId1" Type="http://schemas.openxmlformats.org/officeDocument/2006/relationships/slideLayout" Target="../slideLayouts/slideLayout2.xml"/><Relationship Id="rId6" Type="http://schemas.openxmlformats.org/officeDocument/2006/relationships/hyperlink" Target="https://www.youtube.com/watch?v=-1Rxv07Ww48&amp;t=5379s" TargetMode="External"/><Relationship Id="rId5" Type="http://schemas.openxmlformats.org/officeDocument/2006/relationships/hyperlink" Target="https://www.youtube.com/watch?v=eeeO1CRdRk0&amp;t=2666s" TargetMode="External"/><Relationship Id="rId4" Type="http://schemas.openxmlformats.org/officeDocument/2006/relationships/hyperlink" Target="https://www.youtube.com/watch?v=eeeO1CRdRk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https://images.prabhasakshi.com/2021/11/2021_11$2021110612411908414_0_news_large_23.jpeg" TargetMode="Externa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9.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57A9B1-FF08-BCEC-721D-962F80CCB9BB}"/>
              </a:ext>
            </a:extLst>
          </p:cNvPr>
          <p:cNvSpPr txBox="1"/>
          <p:nvPr/>
        </p:nvSpPr>
        <p:spPr>
          <a:xfrm>
            <a:off x="451787" y="242454"/>
            <a:ext cx="8267487" cy="6373091"/>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871283" y="525686"/>
            <a:ext cx="7474459" cy="953411"/>
          </a:xfrm>
          <a:solidFill>
            <a:schemeClr val="bg1"/>
          </a:solidFill>
        </p:spPr>
        <p:txBody>
          <a:bodyPr vert="horz" lIns="91440" tIns="45720" rIns="91440" bIns="45720" rtlCol="0" anchor="b">
            <a:noAutofit/>
          </a:bodyPr>
          <a:lstStyle/>
          <a:p>
            <a:pPr algn="ctr">
              <a:lnSpc>
                <a:spcPts val="3420"/>
              </a:lnSpc>
            </a:pPr>
            <a:r>
              <a:rPr lang="en-US" sz="2600" kern="1200" cap="all" spc="-60" baseline="0" dirty="0">
                <a:latin typeface="+mj-lt"/>
                <a:ea typeface="+mj-ea"/>
                <a:cs typeface="+mj-cs"/>
              </a:rPr>
              <a:t>Completion Report: d. b. t. Star college scheme</a:t>
            </a:r>
            <a:br>
              <a:rPr lang="en-US" sz="2600" kern="1200" cap="all" spc="-60" baseline="0" dirty="0">
                <a:latin typeface="+mj-lt"/>
                <a:ea typeface="+mj-ea"/>
                <a:cs typeface="+mj-cs"/>
              </a:rPr>
            </a:br>
            <a:r>
              <a:rPr lang="en-US" sz="2600" kern="1200" cap="all" spc="-60" baseline="0" dirty="0">
                <a:latin typeface="+mj-lt"/>
                <a:ea typeface="+mj-ea"/>
                <a:cs typeface="+mj-cs"/>
              </a:rPr>
              <a:t>FILE NUMBER: </a:t>
            </a:r>
            <a:r>
              <a:rPr lang="en-US" sz="2600" b="1" kern="1200" cap="all" spc="100" baseline="0" dirty="0">
                <a:solidFill>
                  <a:srgbClr val="002060"/>
                </a:solidFill>
                <a:effectLst/>
                <a:latin typeface="+mn-lt"/>
                <a:ea typeface="+mn-ea"/>
                <a:cs typeface="+mn-cs"/>
              </a:rPr>
              <a:t>BT/HRD/11/026/2020</a:t>
            </a:r>
            <a:endParaRPr lang="en-US" sz="2600" kern="1200" cap="all" spc="-60" baseline="0" dirty="0">
              <a:latin typeface="+mj-lt"/>
              <a:ea typeface="+mj-ea"/>
              <a:cs typeface="+mj-cs"/>
            </a:endParaRPr>
          </a:p>
        </p:txBody>
      </p:sp>
      <p:sp>
        <p:nvSpPr>
          <p:cNvPr id="6" name="Rectangle 5" descr="Processor">
            <a:extLst>
              <a:ext uri="{FF2B5EF4-FFF2-40B4-BE49-F238E27FC236}">
                <a16:creationId xmlns:a16="http://schemas.microsoft.com/office/drawing/2014/main" id="{7775FC19-4202-D1B9-2092-D6CC564129F8}"/>
              </a:ext>
            </a:extLst>
          </p:cNvPr>
          <p:cNvSpPr/>
          <p:nvPr/>
        </p:nvSpPr>
        <p:spPr>
          <a:xfrm>
            <a:off x="807008" y="1747198"/>
            <a:ext cx="888040" cy="919292"/>
          </a:xfrm>
          <a:prstGeom prst="rect">
            <a:avLst/>
          </a:prstGeom>
          <a:blipFill rotWithShape="1">
            <a:blip r:embed="rId3"/>
            <a:srcRect/>
            <a:stretch>
              <a:fillRect l="-1000" r="-1000"/>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pic>
        <p:nvPicPr>
          <p:cNvPr id="1026" name="Picture 2" descr="Red e-mail icon | Free SVG">
            <a:extLst>
              <a:ext uri="{FF2B5EF4-FFF2-40B4-BE49-F238E27FC236}">
                <a16:creationId xmlns:a16="http://schemas.microsoft.com/office/drawing/2014/main" id="{A2B99492-394D-7B27-9946-F47FC823A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048" y="3805595"/>
            <a:ext cx="497094" cy="4970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ng World Wide Web Logo - Icon ...">
            <a:extLst>
              <a:ext uri="{FF2B5EF4-FFF2-40B4-BE49-F238E27FC236}">
                <a16:creationId xmlns:a16="http://schemas.microsoft.com/office/drawing/2014/main" id="{6C1E038A-9BB3-D398-F4C9-D014E5D7D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0868" y="3465513"/>
            <a:ext cx="390948" cy="3909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AJA MAHENDRA PRATAP SINGH STATE UNIVERSITY, ALIGARH ...">
            <a:extLst>
              <a:ext uri="{FF2B5EF4-FFF2-40B4-BE49-F238E27FC236}">
                <a16:creationId xmlns:a16="http://schemas.microsoft.com/office/drawing/2014/main" id="{064BBE0C-3AB9-B5D2-2083-215659C920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892" y="5336304"/>
            <a:ext cx="917907" cy="9192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41EC0C-788B-3A72-9109-8DB8BD48C97C}"/>
              </a:ext>
            </a:extLst>
          </p:cNvPr>
          <p:cNvSpPr txBox="1"/>
          <p:nvPr/>
        </p:nvSpPr>
        <p:spPr>
          <a:xfrm>
            <a:off x="1589350" y="3376488"/>
            <a:ext cx="6756392" cy="1355307"/>
          </a:xfrm>
          <a:prstGeom prst="rect">
            <a:avLst/>
          </a:prstGeom>
          <a:noFill/>
        </p:spPr>
        <p:txBody>
          <a:bodyPr wrap="square" rtlCol="0">
            <a:spAutoFit/>
          </a:bodyPr>
          <a:lstStyle/>
          <a:p>
            <a:pPr algn="ctr">
              <a:lnSpc>
                <a:spcPts val="3360"/>
              </a:lnSpc>
            </a:pPr>
            <a:r>
              <a:rPr lang="en-US" sz="1800" dirty="0">
                <a:hlinkClick r:id="rId7">
                  <a:extLst>
                    <a:ext uri="{A12FA001-AC4F-418D-AE19-62706E023703}">
                      <ahyp:hlinkClr xmlns:ahyp="http://schemas.microsoft.com/office/drawing/2018/hyperlinkcolor" val="tx"/>
                    </a:ext>
                  </a:extLst>
                </a:hlinkClick>
              </a:rPr>
              <a:t>www.trkpgcollege.com</a:t>
            </a:r>
            <a:r>
              <a:rPr lang="en-US" sz="1800" dirty="0"/>
              <a:t>  </a:t>
            </a:r>
          </a:p>
          <a:p>
            <a:pPr algn="ctr">
              <a:lnSpc>
                <a:spcPts val="3360"/>
              </a:lnSpc>
            </a:pPr>
            <a:r>
              <a:rPr lang="en-US" sz="1800" dirty="0">
                <a:hlinkClick r:id="rId8">
                  <a:extLst>
                    <a:ext uri="{A12FA001-AC4F-418D-AE19-62706E023703}">
                      <ahyp:hlinkClr xmlns:ahyp="http://schemas.microsoft.com/office/drawing/2018/hyperlinkcolor" val="tx"/>
                    </a:ext>
                  </a:extLst>
                </a:hlinkClick>
              </a:rPr>
              <a:t>trkmvpgcollege@gmail.com</a:t>
            </a:r>
            <a:r>
              <a:rPr lang="en-US" sz="1800" dirty="0"/>
              <a:t>, </a:t>
            </a:r>
            <a:r>
              <a:rPr lang="en-US" sz="1800" dirty="0" err="1"/>
              <a:t>drrekhaarya@gmail.com</a:t>
            </a:r>
            <a:endParaRPr lang="en-US" sz="1800" dirty="0"/>
          </a:p>
          <a:p>
            <a:pPr algn="ctr">
              <a:lnSpc>
                <a:spcPts val="3360"/>
              </a:lnSpc>
            </a:pPr>
            <a:r>
              <a:rPr lang="en-US" sz="1800" dirty="0"/>
              <a:t>Grant in Aid+ Self Finance (12B and 2f) Women’s College</a:t>
            </a:r>
          </a:p>
        </p:txBody>
      </p:sp>
      <p:sp>
        <p:nvSpPr>
          <p:cNvPr id="7" name="TextBox 6">
            <a:extLst>
              <a:ext uri="{FF2B5EF4-FFF2-40B4-BE49-F238E27FC236}">
                <a16:creationId xmlns:a16="http://schemas.microsoft.com/office/drawing/2014/main" id="{F680183D-31A3-25DF-1C65-BEDFACC4DB61}"/>
              </a:ext>
            </a:extLst>
          </p:cNvPr>
          <p:cNvSpPr txBox="1"/>
          <p:nvPr/>
        </p:nvSpPr>
        <p:spPr>
          <a:xfrm>
            <a:off x="1710235" y="5336304"/>
            <a:ext cx="6756391" cy="919291"/>
          </a:xfrm>
          <a:prstGeom prst="rect">
            <a:avLst/>
          </a:prstGeom>
          <a:noFill/>
        </p:spPr>
        <p:txBody>
          <a:bodyPr wrap="square">
            <a:spAutoFit/>
          </a:bodyPr>
          <a:lstStyle/>
          <a:p>
            <a:pPr lvl="0" algn="ctr">
              <a:lnSpc>
                <a:spcPts val="3360"/>
              </a:lnSpc>
            </a:pPr>
            <a:r>
              <a:rPr lang="en-US" sz="2000" b="1" dirty="0"/>
              <a:t>Raja Mahendra Pratap Singh State University, Aligarh</a:t>
            </a:r>
          </a:p>
          <a:p>
            <a:pPr lvl="0" algn="ctr">
              <a:lnSpc>
                <a:spcPts val="3360"/>
              </a:lnSpc>
            </a:pPr>
            <a:r>
              <a:rPr lang="en-US" dirty="0"/>
              <a:t>(Previously associated with  Dr. B.R.A. University, Agra)</a:t>
            </a:r>
          </a:p>
        </p:txBody>
      </p:sp>
      <p:sp>
        <p:nvSpPr>
          <p:cNvPr id="8" name="TextBox 7">
            <a:extLst>
              <a:ext uri="{FF2B5EF4-FFF2-40B4-BE49-F238E27FC236}">
                <a16:creationId xmlns:a16="http://schemas.microsoft.com/office/drawing/2014/main" id="{40B02548-B8BA-335D-EBCF-9076EC0FAABE}"/>
              </a:ext>
            </a:extLst>
          </p:cNvPr>
          <p:cNvSpPr txBox="1"/>
          <p:nvPr/>
        </p:nvSpPr>
        <p:spPr>
          <a:xfrm>
            <a:off x="2284899" y="1790285"/>
            <a:ext cx="6052093" cy="830997"/>
          </a:xfrm>
          <a:prstGeom prst="rect">
            <a:avLst/>
          </a:prstGeom>
          <a:noFill/>
        </p:spPr>
        <p:txBody>
          <a:bodyPr wrap="square" rtlCol="0">
            <a:spAutoFit/>
          </a:bodyPr>
          <a:lstStyle/>
          <a:p>
            <a:r>
              <a:rPr lang="en-US" sz="2400" dirty="0"/>
              <a:t>Sri Tika Ram Kanya Mahavidyalaya, Aligarh</a:t>
            </a:r>
          </a:p>
          <a:p>
            <a:r>
              <a:rPr lang="en-US" sz="2400" dirty="0"/>
              <a:t>Student Strength approx.  3500 (2024-25)</a:t>
            </a:r>
          </a:p>
        </p:txBody>
      </p:sp>
    </p:spTree>
    <p:extLst>
      <p:ext uri="{BB962C8B-B14F-4D97-AF65-F5344CB8AC3E}">
        <p14:creationId xmlns:p14="http://schemas.microsoft.com/office/powerpoint/2010/main" val="307046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3654" y="404803"/>
            <a:ext cx="8189718" cy="857148"/>
          </a:xfrm>
        </p:spPr>
        <p:txBody>
          <a:bodyPr>
            <a:normAutofit fontScale="90000"/>
          </a:bodyPr>
          <a:lstStyle/>
          <a:p>
            <a:r>
              <a:rPr lang="en-US" sz="3500" b="1" dirty="0"/>
              <a:t> Qualitative Improvements: </a:t>
            </a:r>
            <a:br>
              <a:rPr lang="en-US" sz="3500" b="1" dirty="0"/>
            </a:br>
            <a:r>
              <a:rPr lang="en-US" sz="3500" b="1" dirty="0"/>
              <a:t>   Minor projects  Botany     </a:t>
            </a:r>
          </a:p>
        </p:txBody>
      </p:sp>
      <p:pic>
        <p:nvPicPr>
          <p:cNvPr id="11" name="Picture 10">
            <a:extLst>
              <a:ext uri="{FF2B5EF4-FFF2-40B4-BE49-F238E27FC236}">
                <a16:creationId xmlns:a16="http://schemas.microsoft.com/office/drawing/2014/main" id="{B524C3D5-DB3C-2F42-FAD6-C237EB28F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21419" y="4437588"/>
            <a:ext cx="2273060" cy="14086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6.jpeg">
            <a:extLst>
              <a:ext uri="{FF2B5EF4-FFF2-40B4-BE49-F238E27FC236}">
                <a16:creationId xmlns:a16="http://schemas.microsoft.com/office/drawing/2014/main" id="{8E1ED406-0252-1578-36B8-38ADF8377BFC}"/>
              </a:ext>
            </a:extLst>
          </p:cNvPr>
          <p:cNvPicPr>
            <a:picLocks noChangeAspect="1"/>
          </p:cNvPicPr>
          <p:nvPr/>
        </p:nvPicPr>
        <p:blipFill>
          <a:blip r:embed="rId4" cstate="print"/>
          <a:stretch>
            <a:fillRect/>
          </a:stretch>
        </p:blipFill>
        <p:spPr>
          <a:xfrm>
            <a:off x="6875118" y="1410017"/>
            <a:ext cx="1885950" cy="1895427"/>
          </a:xfrm>
          <a:prstGeom prst="rect">
            <a:avLst/>
          </a:prstGeom>
        </p:spPr>
      </p:pic>
      <p:pic>
        <p:nvPicPr>
          <p:cNvPr id="7" name="Picture 6"/>
          <p:cNvPicPr>
            <a:picLocks noChangeAspect="1"/>
          </p:cNvPicPr>
          <p:nvPr/>
        </p:nvPicPr>
        <p:blipFill>
          <a:blip r:embed="rId5"/>
          <a:stretch>
            <a:fillRect/>
          </a:stretch>
        </p:blipFill>
        <p:spPr>
          <a:xfrm>
            <a:off x="4800754" y="1429987"/>
            <a:ext cx="1885950" cy="1909823"/>
          </a:xfrm>
          <a:prstGeom prst="rect">
            <a:avLst/>
          </a:prstGeom>
        </p:spPr>
      </p:pic>
      <p:sp>
        <p:nvSpPr>
          <p:cNvPr id="10" name="Content Placeholder 9"/>
          <p:cNvSpPr>
            <a:spLocks noGrp="1"/>
          </p:cNvSpPr>
          <p:nvPr>
            <p:ph idx="1"/>
          </p:nvPr>
        </p:nvSpPr>
        <p:spPr>
          <a:xfrm>
            <a:off x="248926" y="1514912"/>
            <a:ext cx="4323074" cy="4701617"/>
          </a:xfrm>
        </p:spPr>
        <p:txBody>
          <a:bodyPr anchor="ctr">
            <a:noAutofit/>
          </a:bodyPr>
          <a:lstStyle/>
          <a:p>
            <a:r>
              <a:rPr lang="en-US" sz="1800" b="0" kern="100" dirty="0">
                <a:effectLst/>
              </a:rPr>
              <a:t>Study on Structural Characteristics of Some Selected Pollen Grains</a:t>
            </a:r>
            <a:endParaRPr lang="en-IN" sz="1800" b="0" kern="100" dirty="0">
              <a:ea typeface="Aptos" panose="020B0004020202020204" pitchFamily="34" charset="0"/>
              <a:cs typeface="Mangal" panose="02040503050203030202" pitchFamily="18" charset="0"/>
            </a:endParaRPr>
          </a:p>
          <a:p>
            <a:r>
              <a:rPr lang="en-US" sz="1800" b="1" kern="0" spc="-5" dirty="0">
                <a:effectLst/>
                <a:ea typeface="Times New Roman" panose="02020603050405020304" pitchFamily="18" charset="0"/>
              </a:rPr>
              <a:t>Innovation, Skill</a:t>
            </a:r>
            <a:r>
              <a:rPr lang="en-US" sz="1800" b="1" kern="0" spc="-65" dirty="0">
                <a:effectLst/>
                <a:ea typeface="Times New Roman" panose="02020603050405020304" pitchFamily="18" charset="0"/>
              </a:rPr>
              <a:t> </a:t>
            </a:r>
            <a:r>
              <a:rPr lang="en-US" sz="1800" b="1" kern="0" spc="-5" dirty="0">
                <a:effectLst/>
                <a:ea typeface="Times New Roman" panose="02020603050405020304" pitchFamily="18" charset="0"/>
              </a:rPr>
              <a:t>Development</a:t>
            </a:r>
            <a:r>
              <a:rPr lang="en-US" sz="1800" b="1" kern="0" spc="-35" dirty="0">
                <a:effectLst/>
                <a:ea typeface="Times New Roman" panose="02020603050405020304" pitchFamily="18" charset="0"/>
              </a:rPr>
              <a:t> </a:t>
            </a:r>
            <a:r>
              <a:rPr lang="en-US" sz="1800" b="1" kern="0" spc="-5" dirty="0">
                <a:effectLst/>
                <a:ea typeface="Times New Roman" panose="02020603050405020304" pitchFamily="18" charset="0"/>
              </a:rPr>
              <a:t>and</a:t>
            </a:r>
            <a:r>
              <a:rPr lang="en-US" sz="1800" b="1" kern="0" spc="-60" dirty="0">
                <a:effectLst/>
                <a:ea typeface="Times New Roman" panose="02020603050405020304" pitchFamily="18" charset="0"/>
              </a:rPr>
              <a:t> </a:t>
            </a:r>
            <a:r>
              <a:rPr lang="en-US" sz="1800" b="1" kern="0" spc="-5" dirty="0">
                <a:effectLst/>
                <a:ea typeface="Times New Roman" panose="02020603050405020304" pitchFamily="18" charset="0"/>
              </a:rPr>
              <a:t>Entrepreneurship:</a:t>
            </a:r>
            <a:r>
              <a:rPr lang="en-US" sz="1800" b="1" kern="0" dirty="0">
                <a:effectLst/>
                <a:ea typeface="Times New Roman" panose="02020603050405020304" pitchFamily="18" charset="0"/>
              </a:rPr>
              <a:t> Herbal</a:t>
            </a:r>
            <a:r>
              <a:rPr lang="en-US" sz="1800" b="1" kern="0" spc="-45" dirty="0">
                <a:effectLst/>
                <a:ea typeface="Times New Roman" panose="02020603050405020304" pitchFamily="18" charset="0"/>
              </a:rPr>
              <a:t> </a:t>
            </a:r>
            <a:r>
              <a:rPr lang="en-US" sz="1800" b="1" kern="0" dirty="0">
                <a:effectLst/>
                <a:ea typeface="Times New Roman" panose="02020603050405020304" pitchFamily="18" charset="0"/>
              </a:rPr>
              <a:t>Preparations.</a:t>
            </a:r>
            <a:r>
              <a:rPr lang="en-IN" sz="1800" kern="100" dirty="0">
                <a:ea typeface="Aptos" panose="020B0004020202020204" pitchFamily="34" charset="0"/>
                <a:cs typeface="Mangal" panose="02040503050203030202" pitchFamily="18" charset="0"/>
              </a:rPr>
              <a:t>Preparation of </a:t>
            </a:r>
            <a:r>
              <a:rPr lang="en-IN" sz="1800" kern="100" dirty="0">
                <a:effectLst/>
                <a:ea typeface="Aptos" panose="020B0004020202020204" pitchFamily="34" charset="0"/>
                <a:cs typeface="Mangal" panose="02040503050203030202" pitchFamily="18" charset="0"/>
              </a:rPr>
              <a:t>herbal colour and cosmetics.</a:t>
            </a:r>
            <a:endParaRPr lang="en-IN" sz="1800" b="0" kern="100" dirty="0">
              <a:effectLst/>
            </a:endParaRPr>
          </a:p>
          <a:p>
            <a:pPr lvl="0"/>
            <a:r>
              <a:rPr lang="en-IN" sz="1800" b="0" kern="100" dirty="0"/>
              <a:t>Study on weed diversity in grassland community  of college campus in different seasons. ( A paper has been published)</a:t>
            </a:r>
            <a:endParaRPr lang="en-IN" sz="1800" b="0" kern="100" dirty="0">
              <a:effectLst/>
            </a:endParaRPr>
          </a:p>
          <a:p>
            <a:pPr lvl="0"/>
            <a:r>
              <a:rPr lang="en-IN" sz="1800" kern="100" dirty="0"/>
              <a:t>Preparatory Characteristics of  some ayurvedic and </a:t>
            </a:r>
            <a:r>
              <a:rPr lang="en-IN" sz="1800" i="1" kern="100" dirty="0" err="1"/>
              <a:t>unani</a:t>
            </a:r>
            <a:r>
              <a:rPr lang="en-IN" sz="1800" kern="100" dirty="0"/>
              <a:t> medicines and oils.</a:t>
            </a:r>
          </a:p>
          <a:p>
            <a:pPr lvl="0"/>
            <a:r>
              <a:rPr lang="en-IN" sz="1800" b="0" kern="100" dirty="0"/>
              <a:t>Survey </a:t>
            </a:r>
            <a:r>
              <a:rPr lang="en-IN" sz="1800" b="0" kern="100" dirty="0">
                <a:effectLst/>
              </a:rPr>
              <a:t> of airborne  common mycoflora in different seasons in college campus.</a:t>
            </a:r>
          </a:p>
          <a:p>
            <a:pPr lvl="0"/>
            <a:r>
              <a:rPr lang="en-IN" sz="1800" kern="100" dirty="0"/>
              <a:t>Creating Awareness of </a:t>
            </a:r>
            <a:r>
              <a:rPr lang="en-IN" sz="1800" kern="100" dirty="0" err="1"/>
              <a:t>phyto</a:t>
            </a:r>
            <a:r>
              <a:rPr lang="en-IN" sz="1800" kern="100" dirty="0"/>
              <a:t>-diversity of college campus through social media</a:t>
            </a:r>
            <a:endParaRPr lang="en-IN" sz="1800" kern="100" dirty="0">
              <a:effectLst/>
            </a:endParaRPr>
          </a:p>
        </p:txBody>
      </p:sp>
    </p:spTree>
    <p:extLst>
      <p:ext uri="{BB962C8B-B14F-4D97-AF65-F5344CB8AC3E}">
        <p14:creationId xmlns:p14="http://schemas.microsoft.com/office/powerpoint/2010/main" val="262465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29" y="769804"/>
            <a:ext cx="3885692" cy="1607128"/>
          </a:xfrm>
        </p:spPr>
        <p:txBody>
          <a:bodyPr>
            <a:normAutofit fontScale="90000"/>
          </a:bodyPr>
          <a:lstStyle/>
          <a:p>
            <a:r>
              <a:rPr lang="en-US" sz="3500" b="1" dirty="0"/>
              <a:t> Qualitative Improvements:  Minor projects  Zoology</a:t>
            </a:r>
          </a:p>
        </p:txBody>
      </p:sp>
      <p:pic>
        <p:nvPicPr>
          <p:cNvPr id="4" name="Picture 3"/>
          <p:cNvPicPr>
            <a:picLocks noChangeAspect="1"/>
          </p:cNvPicPr>
          <p:nvPr/>
        </p:nvPicPr>
        <p:blipFill>
          <a:blip r:embed="rId2"/>
          <a:srcRect r="32649" b="2"/>
          <a:stretch/>
        </p:blipFill>
        <p:spPr>
          <a:xfrm>
            <a:off x="5689119" y="3872688"/>
            <a:ext cx="2549628" cy="2488972"/>
          </a:xfrm>
          <a:prstGeom prst="rect">
            <a:avLst/>
          </a:prstGeom>
        </p:spPr>
      </p:pic>
      <p:pic>
        <p:nvPicPr>
          <p:cNvPr id="7" name="image22.jpeg">
            <a:extLst>
              <a:ext uri="{FF2B5EF4-FFF2-40B4-BE49-F238E27FC236}">
                <a16:creationId xmlns:a16="http://schemas.microsoft.com/office/drawing/2014/main" id="{D3EC976C-E56C-2583-4820-73D02D825FAB}"/>
              </a:ext>
            </a:extLst>
          </p:cNvPr>
          <p:cNvPicPr>
            <a:picLocks noChangeAspect="1"/>
          </p:cNvPicPr>
          <p:nvPr/>
        </p:nvPicPr>
        <p:blipFill>
          <a:blip r:embed="rId3" cstate="print"/>
          <a:srcRect r="23472" b="4"/>
          <a:stretch/>
        </p:blipFill>
        <p:spPr>
          <a:xfrm>
            <a:off x="6963933" y="772910"/>
            <a:ext cx="1885950" cy="2380555"/>
          </a:xfrm>
          <a:prstGeom prst="rect">
            <a:avLst/>
          </a:prstGeom>
        </p:spPr>
      </p:pic>
      <p:pic>
        <p:nvPicPr>
          <p:cNvPr id="10" name="image24.jpeg">
            <a:extLst>
              <a:ext uri="{FF2B5EF4-FFF2-40B4-BE49-F238E27FC236}">
                <a16:creationId xmlns:a16="http://schemas.microsoft.com/office/drawing/2014/main" id="{CAE04CC7-D390-8DEB-C870-370693F7A198}"/>
              </a:ext>
            </a:extLst>
          </p:cNvPr>
          <p:cNvPicPr>
            <a:picLocks noChangeAspect="1"/>
          </p:cNvPicPr>
          <p:nvPr/>
        </p:nvPicPr>
        <p:blipFill>
          <a:blip r:embed="rId4" cstate="print"/>
          <a:srcRect r="19974" b="-4"/>
          <a:stretch/>
        </p:blipFill>
        <p:spPr>
          <a:xfrm>
            <a:off x="4872280" y="769804"/>
            <a:ext cx="1885950" cy="2380571"/>
          </a:xfrm>
          <a:prstGeom prst="rect">
            <a:avLst/>
          </a:prstGeom>
        </p:spPr>
      </p:pic>
      <p:sp>
        <p:nvSpPr>
          <p:cNvPr id="3" name="Content Placeholder 2"/>
          <p:cNvSpPr>
            <a:spLocks noGrp="1"/>
          </p:cNvSpPr>
          <p:nvPr>
            <p:ph idx="1"/>
          </p:nvPr>
        </p:nvSpPr>
        <p:spPr>
          <a:xfrm>
            <a:off x="386029" y="3096690"/>
            <a:ext cx="3885692" cy="3964898"/>
          </a:xfrm>
        </p:spPr>
        <p:txBody>
          <a:bodyPr anchor="ctr">
            <a:normAutofit/>
          </a:bodyPr>
          <a:lstStyle/>
          <a:p>
            <a:pPr marL="342900" indent="-342900">
              <a:buFont typeface="Arial" panose="020B0604020202020204" pitchFamily="34" charset="0"/>
              <a:buChar char="•"/>
            </a:pPr>
            <a:r>
              <a:rPr lang="en-US" sz="2000" b="0" dirty="0"/>
              <a:t>Field study collection and preservation of insects.</a:t>
            </a:r>
          </a:p>
          <a:p>
            <a:pPr marL="342900" indent="-342900">
              <a:buFont typeface="Arial" panose="020B0604020202020204" pitchFamily="34" charset="0"/>
              <a:buChar char="•"/>
            </a:pPr>
            <a:r>
              <a:rPr lang="en-US" sz="2000" dirty="0">
                <a:cs typeface="Bookman Old Style"/>
              </a:rPr>
              <a:t>Physicochemical properties of different water samples </a:t>
            </a:r>
          </a:p>
          <a:p>
            <a:pPr marL="285750" indent="-285750">
              <a:buFont typeface="Arial" panose="020B0604020202020204" pitchFamily="34" charset="0"/>
              <a:buChar char="•"/>
            </a:pPr>
            <a:r>
              <a:rPr lang="en-US" sz="2000" b="1" dirty="0">
                <a:effectLst/>
                <a:ea typeface="Times New Roman" panose="02020603050405020304" pitchFamily="18" charset="0"/>
              </a:rPr>
              <a:t>Survey</a:t>
            </a:r>
            <a:r>
              <a:rPr lang="en-US" sz="2000" b="1" spc="-10" dirty="0">
                <a:effectLst/>
                <a:ea typeface="Times New Roman" panose="02020603050405020304" pitchFamily="18" charset="0"/>
              </a:rPr>
              <a:t> </a:t>
            </a:r>
            <a:r>
              <a:rPr lang="en-US" sz="2000" b="1" dirty="0">
                <a:effectLst/>
                <a:ea typeface="Times New Roman" panose="02020603050405020304" pitchFamily="18" charset="0"/>
              </a:rPr>
              <a:t>on</a:t>
            </a:r>
            <a:r>
              <a:rPr lang="en-US" sz="2000" b="1" spc="-5" dirty="0">
                <a:effectLst/>
                <a:ea typeface="Times New Roman" panose="02020603050405020304" pitchFamily="18" charset="0"/>
              </a:rPr>
              <a:t> </a:t>
            </a:r>
            <a:r>
              <a:rPr lang="en-US" sz="2000" b="1" dirty="0">
                <a:effectLst/>
                <a:ea typeface="Times New Roman" panose="02020603050405020304" pitchFamily="18" charset="0"/>
              </a:rPr>
              <a:t>health</a:t>
            </a:r>
            <a:r>
              <a:rPr lang="en-US" sz="2000" b="1" spc="-5" dirty="0">
                <a:effectLst/>
                <a:ea typeface="Times New Roman" panose="02020603050405020304" pitchFamily="18" charset="0"/>
              </a:rPr>
              <a:t> </a:t>
            </a:r>
            <a:r>
              <a:rPr lang="en-US" sz="2000" b="1" dirty="0">
                <a:effectLst/>
                <a:ea typeface="Times New Roman" panose="02020603050405020304" pitchFamily="18" charset="0"/>
              </a:rPr>
              <a:t>status</a:t>
            </a:r>
            <a:r>
              <a:rPr lang="en-US" sz="2000" b="1" spc="-5" dirty="0">
                <a:effectLst/>
                <a:ea typeface="Times New Roman" panose="02020603050405020304" pitchFamily="18" charset="0"/>
              </a:rPr>
              <a:t> </a:t>
            </a:r>
            <a:r>
              <a:rPr lang="en-US" sz="2000" b="1" dirty="0">
                <a:effectLst/>
                <a:ea typeface="Times New Roman" panose="02020603050405020304" pitchFamily="18" charset="0"/>
              </a:rPr>
              <a:t>of</a:t>
            </a:r>
            <a:r>
              <a:rPr lang="en-US" sz="2000" b="1" spc="-10" dirty="0">
                <a:effectLst/>
                <a:ea typeface="Times New Roman" panose="02020603050405020304" pitchFamily="18" charset="0"/>
              </a:rPr>
              <a:t> </a:t>
            </a:r>
            <a:r>
              <a:rPr lang="en-US" sz="2000" b="1" dirty="0">
                <a:effectLst/>
                <a:ea typeface="Times New Roman" panose="02020603050405020304" pitchFamily="18" charset="0"/>
              </a:rPr>
              <a:t>young</a:t>
            </a:r>
            <a:r>
              <a:rPr lang="en-US" sz="2000" b="1" spc="-10" dirty="0">
                <a:effectLst/>
                <a:ea typeface="Times New Roman" panose="02020603050405020304" pitchFamily="18" charset="0"/>
              </a:rPr>
              <a:t> </a:t>
            </a:r>
            <a:r>
              <a:rPr lang="en-US" sz="2000" b="1" dirty="0">
                <a:effectLst/>
                <a:ea typeface="Times New Roman" panose="02020603050405020304" pitchFamily="18" charset="0"/>
              </a:rPr>
              <a:t>women</a:t>
            </a:r>
            <a:r>
              <a:rPr lang="en-US" sz="2000" b="1" spc="-5" dirty="0">
                <a:effectLst/>
                <a:ea typeface="Times New Roman" panose="02020603050405020304" pitchFamily="18" charset="0"/>
              </a:rPr>
              <a:t> </a:t>
            </a:r>
            <a:r>
              <a:rPr lang="en-US" sz="2000" b="1" dirty="0">
                <a:effectLst/>
                <a:ea typeface="Times New Roman" panose="02020603050405020304" pitchFamily="18" charset="0"/>
              </a:rPr>
              <a:t>and to</a:t>
            </a:r>
            <a:r>
              <a:rPr lang="en-US" sz="2000" b="1" spc="-10" dirty="0">
                <a:effectLst/>
                <a:ea typeface="Times New Roman" panose="02020603050405020304" pitchFamily="18" charset="0"/>
              </a:rPr>
              <a:t> </a:t>
            </a:r>
            <a:r>
              <a:rPr lang="en-US" sz="2000" b="1" dirty="0">
                <a:effectLst/>
                <a:ea typeface="Times New Roman" panose="02020603050405020304" pitchFamily="18" charset="0"/>
              </a:rPr>
              <a:t>corelate</a:t>
            </a:r>
            <a:r>
              <a:rPr lang="en-US" sz="2000" b="1" spc="5" dirty="0">
                <a:effectLst/>
                <a:ea typeface="Times New Roman" panose="02020603050405020304" pitchFamily="18" charset="0"/>
              </a:rPr>
              <a:t> </a:t>
            </a:r>
            <a:r>
              <a:rPr lang="en-US" sz="2000" b="1" dirty="0">
                <a:effectLst/>
                <a:ea typeface="Times New Roman" panose="02020603050405020304" pitchFamily="18" charset="0"/>
              </a:rPr>
              <a:t>it</a:t>
            </a:r>
            <a:r>
              <a:rPr lang="en-US" sz="2000" b="1" spc="-10" dirty="0">
                <a:effectLst/>
                <a:ea typeface="Times New Roman" panose="02020603050405020304" pitchFamily="18" charset="0"/>
              </a:rPr>
              <a:t> </a:t>
            </a:r>
            <a:r>
              <a:rPr lang="en-US" sz="2000" b="1" dirty="0">
                <a:effectLst/>
                <a:ea typeface="Times New Roman" panose="02020603050405020304" pitchFamily="18" charset="0"/>
              </a:rPr>
              <a:t>with</a:t>
            </a:r>
            <a:r>
              <a:rPr lang="en-US" sz="2000" b="1" spc="-5" dirty="0">
                <a:effectLst/>
                <a:ea typeface="Times New Roman" panose="02020603050405020304" pitchFamily="18" charset="0"/>
              </a:rPr>
              <a:t> </a:t>
            </a:r>
            <a:r>
              <a:rPr lang="en-US" sz="2000" b="1" dirty="0">
                <a:effectLst/>
                <a:ea typeface="Times New Roman" panose="02020603050405020304" pitchFamily="18" charset="0"/>
              </a:rPr>
              <a:t>their</a:t>
            </a:r>
            <a:r>
              <a:rPr lang="en-US" sz="2000" b="1" spc="-20" dirty="0">
                <a:effectLst/>
                <a:ea typeface="Times New Roman" panose="02020603050405020304" pitchFamily="18" charset="0"/>
              </a:rPr>
              <a:t> </a:t>
            </a:r>
            <a:r>
              <a:rPr lang="en-US" sz="2000" b="1" dirty="0">
                <a:effectLst/>
                <a:ea typeface="Times New Roman" panose="02020603050405020304" pitchFamily="18" charset="0"/>
              </a:rPr>
              <a:t>socio- economic status</a:t>
            </a:r>
            <a:r>
              <a:rPr lang="en-US" sz="2000" b="0" dirty="0"/>
              <a:t> based on parameters like B.P.,  Hemoglobin , BMI, and  blood group of students </a:t>
            </a:r>
            <a:endParaRPr lang="en-US" sz="1700" b="0" dirty="0"/>
          </a:p>
          <a:p>
            <a:pPr marL="342900" indent="-342900">
              <a:buFont typeface="Arial"/>
              <a:buChar char="•"/>
            </a:pPr>
            <a:endParaRPr lang="en-US" sz="1700" b="0" dirty="0"/>
          </a:p>
          <a:p>
            <a:pPr marL="342900" indent="-342900">
              <a:buFont typeface="Arial"/>
              <a:buChar char="•"/>
            </a:pPr>
            <a:endParaRPr lang="en-US" sz="1700" b="0" dirty="0"/>
          </a:p>
        </p:txBody>
      </p:sp>
    </p:spTree>
    <p:extLst>
      <p:ext uri="{BB962C8B-B14F-4D97-AF65-F5344CB8AC3E}">
        <p14:creationId xmlns:p14="http://schemas.microsoft.com/office/powerpoint/2010/main" val="2283724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5E68-64B6-613A-FBF0-573637006C06}"/>
              </a:ext>
            </a:extLst>
          </p:cNvPr>
          <p:cNvSpPr>
            <a:spLocks noGrp="1"/>
          </p:cNvSpPr>
          <p:nvPr>
            <p:ph type="title"/>
          </p:nvPr>
        </p:nvSpPr>
        <p:spPr>
          <a:xfrm>
            <a:off x="628650" y="557188"/>
            <a:ext cx="7886700" cy="578885"/>
          </a:xfrm>
        </p:spPr>
        <p:txBody>
          <a:bodyPr>
            <a:normAutofit fontScale="90000"/>
          </a:bodyPr>
          <a:lstStyle/>
          <a:p>
            <a:pPr algn="ctr"/>
            <a:br>
              <a:rPr lang="en-US" sz="2500" dirty="0"/>
            </a:br>
            <a:r>
              <a:rPr lang="en-US" sz="2500" dirty="0"/>
              <a:t>Virtual Labs: </a:t>
            </a:r>
            <a:r>
              <a:rPr lang="en-IN" sz="2500" dirty="0">
                <a:effectLst/>
              </a:rPr>
              <a:t>UG &amp;PG </a:t>
            </a:r>
            <a:r>
              <a:rPr lang="en-IN" sz="2500" dirty="0"/>
              <a:t>S</a:t>
            </a:r>
            <a:r>
              <a:rPr lang="en-IN" sz="2500" dirty="0">
                <a:effectLst/>
              </a:rPr>
              <a:t>tudents Aligarh  Agra, Delhi etc.</a:t>
            </a:r>
            <a:br>
              <a:rPr lang="en-IN" sz="2500" dirty="0">
                <a:effectLst/>
                <a:latin typeface="Times New Roman" panose="02020603050405020304" pitchFamily="18" charset="0"/>
                <a:ea typeface="Times New Roman" panose="02020603050405020304" pitchFamily="18" charset="0"/>
                <a:cs typeface="Mangal" panose="02040503050203030202" pitchFamily="18" charset="0"/>
              </a:rPr>
            </a:br>
            <a:endParaRPr lang="en-US" sz="2500" dirty="0"/>
          </a:p>
        </p:txBody>
      </p:sp>
      <p:graphicFrame>
        <p:nvGraphicFramePr>
          <p:cNvPr id="4" name="Content Placeholder 3">
            <a:extLst>
              <a:ext uri="{FF2B5EF4-FFF2-40B4-BE49-F238E27FC236}">
                <a16:creationId xmlns:a16="http://schemas.microsoft.com/office/drawing/2014/main" id="{10CF4C02-3BC4-9D09-3D97-7FF207C22BCF}"/>
              </a:ext>
            </a:extLst>
          </p:cNvPr>
          <p:cNvGraphicFramePr>
            <a:graphicFrameLocks noGrp="1"/>
          </p:cNvGraphicFramePr>
          <p:nvPr>
            <p:ph idx="1"/>
          </p:nvPr>
        </p:nvGraphicFramePr>
        <p:xfrm>
          <a:off x="881797" y="1429036"/>
          <a:ext cx="7193053" cy="4941780"/>
        </p:xfrm>
        <a:graphic>
          <a:graphicData uri="http://schemas.openxmlformats.org/drawingml/2006/table">
            <a:tbl>
              <a:tblPr firstRow="1" firstCol="1" bandRow="1">
                <a:tableStyleId>{8799B23B-EC83-4686-B30A-512413B5E67A}</a:tableStyleId>
              </a:tblPr>
              <a:tblGrid>
                <a:gridCol w="392821">
                  <a:extLst>
                    <a:ext uri="{9D8B030D-6E8A-4147-A177-3AD203B41FA5}">
                      <a16:colId xmlns:a16="http://schemas.microsoft.com/office/drawing/2014/main" val="1088945615"/>
                    </a:ext>
                  </a:extLst>
                </a:gridCol>
                <a:gridCol w="1865409">
                  <a:extLst>
                    <a:ext uri="{9D8B030D-6E8A-4147-A177-3AD203B41FA5}">
                      <a16:colId xmlns:a16="http://schemas.microsoft.com/office/drawing/2014/main" val="3134908735"/>
                    </a:ext>
                  </a:extLst>
                </a:gridCol>
                <a:gridCol w="1228175">
                  <a:extLst>
                    <a:ext uri="{9D8B030D-6E8A-4147-A177-3AD203B41FA5}">
                      <a16:colId xmlns:a16="http://schemas.microsoft.com/office/drawing/2014/main" val="1030572986"/>
                    </a:ext>
                  </a:extLst>
                </a:gridCol>
                <a:gridCol w="1753165">
                  <a:extLst>
                    <a:ext uri="{9D8B030D-6E8A-4147-A177-3AD203B41FA5}">
                      <a16:colId xmlns:a16="http://schemas.microsoft.com/office/drawing/2014/main" val="1792699769"/>
                    </a:ext>
                  </a:extLst>
                </a:gridCol>
                <a:gridCol w="1953483">
                  <a:extLst>
                    <a:ext uri="{9D8B030D-6E8A-4147-A177-3AD203B41FA5}">
                      <a16:colId xmlns:a16="http://schemas.microsoft.com/office/drawing/2014/main" val="2661469008"/>
                    </a:ext>
                  </a:extLst>
                </a:gridCol>
              </a:tblGrid>
              <a:tr h="768306">
                <a:tc>
                  <a:txBody>
                    <a:bodyPr/>
                    <a:lstStyle/>
                    <a:p>
                      <a:pPr>
                        <a:lnSpc>
                          <a:spcPct val="150000"/>
                        </a:lnSpc>
                      </a:pP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4495" marR="64495" marT="0" marB="0"/>
                </a:tc>
                <a:tc>
                  <a:txBody>
                    <a:bodyPr/>
                    <a:lstStyle/>
                    <a:p>
                      <a:pPr>
                        <a:lnSpc>
                          <a:spcPct val="150000"/>
                        </a:lnSpc>
                      </a:pPr>
                      <a:r>
                        <a:rPr lang="en-IN" sz="1700" dirty="0">
                          <a:effectLst/>
                        </a:rPr>
                        <a:t>Objective</a:t>
                      </a: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4495" marR="64495" marT="0" marB="0"/>
                </a:tc>
                <a:tc>
                  <a:txBody>
                    <a:bodyPr/>
                    <a:lstStyle/>
                    <a:p>
                      <a:pPr>
                        <a:lnSpc>
                          <a:spcPct val="150000"/>
                        </a:lnSpc>
                      </a:pPr>
                      <a:r>
                        <a:rPr lang="en-IN" sz="1700" dirty="0">
                          <a:effectLst/>
                        </a:rPr>
                        <a:t>Number  Students</a:t>
                      </a:r>
                    </a:p>
                  </a:txBody>
                  <a:tcPr marL="64495" marR="64495" marT="0" marB="0"/>
                </a:tc>
                <a:tc>
                  <a:txBody>
                    <a:bodyPr/>
                    <a:lstStyle/>
                    <a:p>
                      <a:pPr>
                        <a:lnSpc>
                          <a:spcPct val="150000"/>
                        </a:lnSpc>
                      </a:pPr>
                      <a:r>
                        <a:rPr lang="en-IN" sz="1700" dirty="0">
                          <a:effectLst/>
                        </a:rPr>
                        <a:t>Resource Person</a:t>
                      </a:r>
                    </a:p>
                  </a:txBody>
                  <a:tcPr marL="64495" marR="64495" marT="0" marB="0"/>
                </a:tc>
                <a:tc>
                  <a:txBody>
                    <a:bodyPr/>
                    <a:lstStyle/>
                    <a:p>
                      <a:pPr>
                        <a:lnSpc>
                          <a:spcPct val="150000"/>
                        </a:lnSpc>
                      </a:pPr>
                      <a:r>
                        <a:rPr lang="en-IN" sz="1700">
                          <a:effectLst/>
                        </a:rPr>
                        <a:t> Outcome</a:t>
                      </a:r>
                      <a:endParaRPr lang="en-IN" sz="1700">
                        <a:effectLst/>
                        <a:latin typeface="Times New Roman" panose="02020603050405020304" pitchFamily="18" charset="0"/>
                        <a:ea typeface="Times New Roman" panose="02020603050405020304" pitchFamily="18" charset="0"/>
                        <a:cs typeface="Mangal" panose="02040503050203030202" pitchFamily="18" charset="0"/>
                      </a:endParaRPr>
                    </a:p>
                  </a:txBody>
                  <a:tcPr marL="64495" marR="64495" marT="0" marB="0"/>
                </a:tc>
                <a:extLst>
                  <a:ext uri="{0D108BD9-81ED-4DB2-BD59-A6C34878D82A}">
                    <a16:rowId xmlns:a16="http://schemas.microsoft.com/office/drawing/2014/main" val="3393084937"/>
                  </a:ext>
                </a:extLst>
              </a:tr>
              <a:tr h="888836">
                <a:tc>
                  <a:txBody>
                    <a:bodyPr/>
                    <a:lstStyle/>
                    <a:p>
                      <a:pPr>
                        <a:lnSpc>
                          <a:spcPct val="100000"/>
                        </a:lnSpc>
                      </a:pPr>
                      <a:r>
                        <a:rPr lang="en-IN" sz="1700" dirty="0">
                          <a:effectLst/>
                          <a:latin typeface="Aptos" panose="020B0004020202020204" pitchFamily="34" charset="0"/>
                        </a:rPr>
                        <a:t>1</a:t>
                      </a:r>
                    </a:p>
                  </a:txBody>
                  <a:tcPr marL="64495" marR="64495" marT="0" marB="0"/>
                </a:tc>
                <a:tc>
                  <a:txBody>
                    <a:bodyPr/>
                    <a:lstStyle/>
                    <a:p>
                      <a:pPr>
                        <a:lnSpc>
                          <a:spcPct val="100000"/>
                        </a:lnSpc>
                      </a:pPr>
                      <a:r>
                        <a:rPr lang="en-IN" sz="1700" dirty="0">
                          <a:effectLst/>
                        </a:rPr>
                        <a:t> Methods in mol. Tech.</a:t>
                      </a:r>
                    </a:p>
                    <a:p>
                      <a:pPr>
                        <a:lnSpc>
                          <a:spcPct val="100000"/>
                        </a:lnSpc>
                      </a:pPr>
                      <a:r>
                        <a:rPr lang="en-IN" sz="1700" dirty="0">
                          <a:effectLst/>
                        </a:rPr>
                        <a:t>- PCR</a:t>
                      </a:r>
                    </a:p>
                  </a:txBody>
                  <a:tcPr marL="64495" marR="64495" marT="0" marB="0"/>
                </a:tc>
                <a:tc>
                  <a:txBody>
                    <a:bodyPr/>
                    <a:lstStyle/>
                    <a:p>
                      <a:pPr>
                        <a:lnSpc>
                          <a:spcPct val="150000"/>
                        </a:lnSpc>
                      </a:pPr>
                      <a:r>
                        <a:rPr lang="en-IN" sz="1700" b="1" dirty="0">
                          <a:effectLst/>
                        </a:rPr>
                        <a:t>234</a:t>
                      </a:r>
                      <a:endParaRPr lang="en-IN" sz="1700" b="1" dirty="0">
                        <a:effectLst/>
                        <a:latin typeface="+mj-lt"/>
                        <a:ea typeface="Times New Roman" panose="02020603050405020304" pitchFamily="18" charset="0"/>
                        <a:cs typeface="Mangal" panose="02040503050203030202" pitchFamily="18" charset="0"/>
                      </a:endParaRPr>
                    </a:p>
                  </a:txBody>
                  <a:tcPr marL="64495" marR="64495" marT="0" marB="0"/>
                </a:tc>
                <a:tc>
                  <a:txBody>
                    <a:bodyPr/>
                    <a:lstStyle/>
                    <a:p>
                      <a:pPr>
                        <a:lnSpc>
                          <a:spcPts val="2360"/>
                        </a:lnSpc>
                      </a:pPr>
                      <a:r>
                        <a:rPr lang="en-IN" sz="1700" dirty="0" err="1">
                          <a:effectLst/>
                        </a:rPr>
                        <a:t>Dr.</a:t>
                      </a:r>
                      <a:r>
                        <a:rPr lang="en-IN" sz="1700" dirty="0">
                          <a:effectLst/>
                        </a:rPr>
                        <a:t> </a:t>
                      </a:r>
                      <a:r>
                        <a:rPr lang="en-IN" sz="1700" dirty="0" err="1">
                          <a:effectLst/>
                        </a:rPr>
                        <a:t>Preetesh</a:t>
                      </a:r>
                      <a:r>
                        <a:rPr lang="en-IN" sz="1700" dirty="0">
                          <a:effectLst/>
                        </a:rPr>
                        <a:t>, </a:t>
                      </a:r>
                    </a:p>
                    <a:p>
                      <a:pPr>
                        <a:lnSpc>
                          <a:spcPts val="2360"/>
                        </a:lnSpc>
                      </a:pPr>
                      <a:r>
                        <a:rPr lang="en-IN" sz="1700" dirty="0" err="1">
                          <a:effectLst/>
                        </a:rPr>
                        <a:t>Proj</a:t>
                      </a:r>
                      <a:r>
                        <a:rPr lang="en-IN" sz="1700" dirty="0">
                          <a:effectLst/>
                        </a:rPr>
                        <a:t>. Fell, </a:t>
                      </a:r>
                    </a:p>
                    <a:p>
                      <a:pPr>
                        <a:lnSpc>
                          <a:spcPts val="2360"/>
                        </a:lnSpc>
                      </a:pPr>
                      <a:r>
                        <a:rPr lang="en-IN" sz="1700" dirty="0">
                          <a:effectLst/>
                        </a:rPr>
                        <a:t>IARI, N.D.</a:t>
                      </a:r>
                      <a:endParaRPr lang="en-IN" sz="1700" dirty="0">
                        <a:effectLst/>
                        <a:latin typeface="Aptos" panose="020B0004020202020204" pitchFamily="34" charset="0"/>
                        <a:ea typeface="Times New Roman" panose="02020603050405020304" pitchFamily="18" charset="0"/>
                        <a:cs typeface="Mangal" panose="02040503050203030202" pitchFamily="18" charset="0"/>
                      </a:endParaRPr>
                    </a:p>
                  </a:txBody>
                  <a:tcPr marL="64495" marR="64495" marT="0" marB="0"/>
                </a:tc>
                <a:tc>
                  <a:txBody>
                    <a:bodyPr/>
                    <a:lstStyle/>
                    <a:p>
                      <a:pPr>
                        <a:lnSpc>
                          <a:spcPct val="100000"/>
                        </a:lnSpc>
                      </a:pPr>
                      <a:r>
                        <a:rPr lang="en-IN" sz="1700" dirty="0">
                          <a:effectLst/>
                        </a:rPr>
                        <a:t>First  exposure to the protocols of PCR/RT PCR  </a:t>
                      </a:r>
                    </a:p>
                    <a:p>
                      <a:pPr>
                        <a:lnSpc>
                          <a:spcPct val="100000"/>
                        </a:lnSpc>
                      </a:pPr>
                      <a:r>
                        <a:rPr lang="en-IN" sz="1700" dirty="0">
                          <a:effectLst/>
                        </a:rPr>
                        <a:t> </a:t>
                      </a: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4495" marR="64495" marT="0" marB="0"/>
                </a:tc>
                <a:extLst>
                  <a:ext uri="{0D108BD9-81ED-4DB2-BD59-A6C34878D82A}">
                    <a16:rowId xmlns:a16="http://schemas.microsoft.com/office/drawing/2014/main" val="4177985689"/>
                  </a:ext>
                </a:extLst>
              </a:tr>
              <a:tr h="880511">
                <a:tc>
                  <a:txBody>
                    <a:bodyPr/>
                    <a:lstStyle/>
                    <a:p>
                      <a:pPr>
                        <a:lnSpc>
                          <a:spcPts val="2460"/>
                        </a:lnSpc>
                      </a:pPr>
                      <a:r>
                        <a:rPr lang="en-IN" sz="1700" dirty="0">
                          <a:effectLst/>
                          <a:latin typeface="Aptos" panose="020B0004020202020204" pitchFamily="34" charset="0"/>
                          <a:ea typeface="Times New Roman" panose="02020603050405020304" pitchFamily="18" charset="0"/>
                          <a:cs typeface="Mangal" panose="02040503050203030202" pitchFamily="18" charset="0"/>
                        </a:rPr>
                        <a:t>2</a:t>
                      </a:r>
                    </a:p>
                  </a:txBody>
                  <a:tcPr marL="64495" marR="64495" marT="0" marB="0"/>
                </a:tc>
                <a:tc>
                  <a:txBody>
                    <a:bodyPr/>
                    <a:lstStyle/>
                    <a:p>
                      <a:pPr marL="0" marR="0" lvl="0" indent="0" algn="l" defTabSz="685800" rtl="0" eaLnBrk="1" fontAlgn="auto" latinLnBrk="0" hangingPunct="1">
                        <a:lnSpc>
                          <a:spcPts val="2460"/>
                        </a:lnSpc>
                        <a:spcBef>
                          <a:spcPts val="0"/>
                        </a:spcBef>
                        <a:spcAft>
                          <a:spcPts val="0"/>
                        </a:spcAft>
                        <a:buClrTx/>
                        <a:buSzTx/>
                        <a:buFontTx/>
                        <a:buNone/>
                        <a:tabLst/>
                        <a:defRPr/>
                      </a:pPr>
                      <a:r>
                        <a:rPr lang="en-IN" sz="1700" dirty="0">
                          <a:effectLst/>
                        </a:rPr>
                        <a:t>- RT PCR</a:t>
                      </a:r>
                    </a:p>
                    <a:p>
                      <a:pPr>
                        <a:lnSpc>
                          <a:spcPts val="2460"/>
                        </a:lnSpc>
                      </a:pP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4495" marR="64495" marT="0" marB="0"/>
                </a:tc>
                <a:tc>
                  <a:txBody>
                    <a:bodyPr/>
                    <a:lstStyle/>
                    <a:p>
                      <a:pPr>
                        <a:lnSpc>
                          <a:spcPct val="150000"/>
                        </a:lnSpc>
                      </a:pPr>
                      <a:r>
                        <a:rPr lang="en-IN" sz="1700" dirty="0">
                          <a:effectLst/>
                        </a:rPr>
                        <a:t>-do-</a:t>
                      </a: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4495" marR="64495" marT="0" marB="0"/>
                </a:tc>
                <a:tc>
                  <a:txBody>
                    <a:bodyPr/>
                    <a:lstStyle/>
                    <a:p>
                      <a:pPr>
                        <a:lnSpc>
                          <a:spcPts val="2360"/>
                        </a:lnSpc>
                      </a:pPr>
                      <a:r>
                        <a:rPr lang="en-IN" sz="1700">
                          <a:effectLst/>
                        </a:rPr>
                        <a:t>Dr. Richa Arya, Asstt, Prof.</a:t>
                      </a:r>
                    </a:p>
                    <a:p>
                      <a:pPr>
                        <a:lnSpc>
                          <a:spcPts val="2360"/>
                        </a:lnSpc>
                      </a:pPr>
                      <a:r>
                        <a:rPr lang="en-IN" sz="1700">
                          <a:effectLst/>
                        </a:rPr>
                        <a:t> Zoology, BHU</a:t>
                      </a:r>
                      <a:endParaRPr lang="en-IN" sz="1700">
                        <a:effectLst/>
                        <a:latin typeface="+mj-lt"/>
                        <a:ea typeface="Times New Roman" panose="02020603050405020304" pitchFamily="18" charset="0"/>
                        <a:cs typeface="Mangal" panose="02040503050203030202" pitchFamily="18" charset="0"/>
                      </a:endParaRPr>
                    </a:p>
                  </a:txBody>
                  <a:tcPr marL="64495" marR="64495" marT="0" marB="0"/>
                </a:tc>
                <a:tc>
                  <a:txBody>
                    <a:bodyPr/>
                    <a:lstStyle/>
                    <a:p>
                      <a:pPr>
                        <a:lnSpc>
                          <a:spcPct val="100000"/>
                        </a:lnSpc>
                      </a:pPr>
                      <a:r>
                        <a:rPr lang="en-IN" sz="1700">
                          <a:effectLst/>
                        </a:rPr>
                        <a:t> Corona  RT-PCR - buzzword.</a:t>
                      </a:r>
                      <a:endParaRPr lang="en-IN" sz="1700">
                        <a:effectLst/>
                        <a:latin typeface="Times New Roman" panose="02020603050405020304" pitchFamily="18" charset="0"/>
                        <a:ea typeface="Times New Roman" panose="02020603050405020304" pitchFamily="18" charset="0"/>
                        <a:cs typeface="Mangal" panose="02040503050203030202" pitchFamily="18" charset="0"/>
                      </a:endParaRPr>
                    </a:p>
                  </a:txBody>
                  <a:tcPr marL="64495" marR="64495" marT="0" marB="0"/>
                </a:tc>
                <a:extLst>
                  <a:ext uri="{0D108BD9-81ED-4DB2-BD59-A6C34878D82A}">
                    <a16:rowId xmlns:a16="http://schemas.microsoft.com/office/drawing/2014/main" val="3411345712"/>
                  </a:ext>
                </a:extLst>
              </a:tr>
              <a:tr h="899755">
                <a:tc>
                  <a:txBody>
                    <a:bodyPr/>
                    <a:lstStyle/>
                    <a:p>
                      <a:pPr>
                        <a:lnSpc>
                          <a:spcPct val="150000"/>
                        </a:lnSpc>
                      </a:pPr>
                      <a:r>
                        <a:rPr lang="en-IN" sz="1700" dirty="0">
                          <a:effectLst/>
                          <a:latin typeface="Aptos" panose="020B0004020202020204" pitchFamily="34" charset="0"/>
                          <a:ea typeface="Times New Roman" panose="02020603050405020304" pitchFamily="18" charset="0"/>
                          <a:cs typeface="Mangal" panose="02040503050203030202" pitchFamily="18" charset="0"/>
                        </a:rPr>
                        <a:t>3</a:t>
                      </a:r>
                    </a:p>
                  </a:txBody>
                  <a:tcPr marL="64495" marR="64495" marT="0" marB="0"/>
                </a:tc>
                <a:tc>
                  <a:txBody>
                    <a:bodyPr/>
                    <a:lstStyle/>
                    <a:p>
                      <a:pPr>
                        <a:lnSpc>
                          <a:spcPct val="100000"/>
                        </a:lnSpc>
                      </a:pPr>
                      <a:r>
                        <a:rPr lang="en-IN" sz="1700" dirty="0">
                          <a:effectLst/>
                        </a:rPr>
                        <a:t>Western Blotting</a:t>
                      </a:r>
                    </a:p>
                    <a:p>
                      <a:pPr>
                        <a:lnSpc>
                          <a:spcPct val="150000"/>
                        </a:lnSpc>
                      </a:pPr>
                      <a:r>
                        <a:rPr lang="en-IN" sz="1700" dirty="0">
                          <a:effectLst/>
                        </a:rPr>
                        <a:t> </a:t>
                      </a: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4495" marR="64495" marT="0" marB="0"/>
                </a:tc>
                <a:tc>
                  <a:txBody>
                    <a:bodyPr/>
                    <a:lstStyle/>
                    <a:p>
                      <a:pPr>
                        <a:lnSpc>
                          <a:spcPct val="150000"/>
                        </a:lnSpc>
                      </a:pPr>
                      <a:r>
                        <a:rPr lang="en-IN" sz="1700" b="1" dirty="0">
                          <a:effectLst/>
                        </a:rPr>
                        <a:t>157</a:t>
                      </a:r>
                      <a:endParaRPr lang="en-IN" sz="1700" b="1" dirty="0">
                        <a:effectLst/>
                        <a:latin typeface="Aptos" panose="020B0004020202020204" pitchFamily="34" charset="0"/>
                        <a:ea typeface="Times New Roman" panose="02020603050405020304" pitchFamily="18" charset="0"/>
                        <a:cs typeface="Mangal" panose="02040503050203030202" pitchFamily="18" charset="0"/>
                      </a:endParaRPr>
                    </a:p>
                  </a:txBody>
                  <a:tcPr marL="64495" marR="64495" marT="0" marB="0"/>
                </a:tc>
                <a:tc>
                  <a:txBody>
                    <a:bodyPr/>
                    <a:lstStyle/>
                    <a:p>
                      <a:pPr>
                        <a:lnSpc>
                          <a:spcPts val="2360"/>
                        </a:lnSpc>
                      </a:pPr>
                      <a:r>
                        <a:rPr lang="en-IN" sz="1700">
                          <a:effectLst/>
                          <a:latin typeface="+mj-lt"/>
                          <a:ea typeface="Times New Roman" panose="02020603050405020304" pitchFamily="18" charset="0"/>
                          <a:cs typeface="Mangal" panose="02040503050203030202" pitchFamily="18" charset="0"/>
                        </a:rPr>
                        <a:t>Dr. Maryam,Asso. Prof,  Zoology</a:t>
                      </a:r>
                    </a:p>
                    <a:p>
                      <a:pPr>
                        <a:lnSpc>
                          <a:spcPts val="2360"/>
                        </a:lnSpc>
                      </a:pPr>
                      <a:r>
                        <a:rPr lang="en-IN" sz="1700">
                          <a:effectLst/>
                          <a:latin typeface="+mj-lt"/>
                          <a:ea typeface="Times New Roman" panose="02020603050405020304" pitchFamily="18" charset="0"/>
                          <a:cs typeface="Mangal" panose="02040503050203030202" pitchFamily="18" charset="0"/>
                        </a:rPr>
                        <a:t>Amity Univ. Noida</a:t>
                      </a:r>
                    </a:p>
                  </a:txBody>
                  <a:tcPr marL="64495" marR="64495" marT="0" marB="0"/>
                </a:tc>
                <a:tc>
                  <a:txBody>
                    <a:bodyPr/>
                    <a:lstStyle/>
                    <a:p>
                      <a:pPr>
                        <a:lnSpc>
                          <a:spcPct val="100000"/>
                        </a:lnSpc>
                      </a:pPr>
                      <a:r>
                        <a:rPr lang="en-IN" sz="1700">
                          <a:effectLst/>
                        </a:rPr>
                        <a:t>Western blotting protocols were discussed in a simple language.</a:t>
                      </a:r>
                      <a:endParaRPr lang="en-IN" sz="1700">
                        <a:effectLst/>
                        <a:latin typeface="Times New Roman" panose="02020603050405020304" pitchFamily="18" charset="0"/>
                        <a:ea typeface="Times New Roman" panose="02020603050405020304" pitchFamily="18" charset="0"/>
                        <a:cs typeface="Mangal" panose="02040503050203030202" pitchFamily="18" charset="0"/>
                      </a:endParaRPr>
                    </a:p>
                  </a:txBody>
                  <a:tcPr marL="64495" marR="64495" marT="0" marB="0"/>
                </a:tc>
                <a:extLst>
                  <a:ext uri="{0D108BD9-81ED-4DB2-BD59-A6C34878D82A}">
                    <a16:rowId xmlns:a16="http://schemas.microsoft.com/office/drawing/2014/main" val="1710671812"/>
                  </a:ext>
                </a:extLst>
              </a:tr>
              <a:tr h="915138">
                <a:tc>
                  <a:txBody>
                    <a:bodyPr/>
                    <a:lstStyle/>
                    <a:p>
                      <a:pPr>
                        <a:lnSpc>
                          <a:spcPts val="2460"/>
                        </a:lnSpc>
                      </a:pPr>
                      <a:r>
                        <a:rPr lang="en-IN" sz="1700" dirty="0">
                          <a:effectLst/>
                          <a:latin typeface="+mn-lt"/>
                          <a:ea typeface="Times New Roman" panose="02020603050405020304" pitchFamily="18" charset="0"/>
                          <a:cs typeface="Mangal" panose="02040503050203030202" pitchFamily="18" charset="0"/>
                        </a:rPr>
                        <a:t>4</a:t>
                      </a:r>
                    </a:p>
                  </a:txBody>
                  <a:tcPr marL="64495" marR="64495" marT="0" marB="0"/>
                </a:tc>
                <a:tc>
                  <a:txBody>
                    <a:bodyPr/>
                    <a:lstStyle/>
                    <a:p>
                      <a:pPr>
                        <a:lnSpc>
                          <a:spcPts val="2460"/>
                        </a:lnSpc>
                      </a:pPr>
                      <a:r>
                        <a:rPr lang="en-IN" sz="1700" dirty="0">
                          <a:effectLst/>
                        </a:rPr>
                        <a:t>Plant Tissue Culture</a:t>
                      </a:r>
                    </a:p>
                    <a:p>
                      <a:pPr>
                        <a:lnSpc>
                          <a:spcPts val="2460"/>
                        </a:lnSpc>
                      </a:pP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4495" marR="64495" marT="0" marB="0"/>
                </a:tc>
                <a:tc>
                  <a:txBody>
                    <a:bodyPr/>
                    <a:lstStyle/>
                    <a:p>
                      <a:pPr>
                        <a:lnSpc>
                          <a:spcPct val="150000"/>
                        </a:lnSpc>
                      </a:pPr>
                      <a:r>
                        <a:rPr lang="en-IN" sz="1700" b="1" dirty="0">
                          <a:effectLst/>
                        </a:rPr>
                        <a:t>160</a:t>
                      </a:r>
                      <a:endParaRPr lang="en-IN" sz="1700" b="1" dirty="0">
                        <a:effectLst/>
                        <a:latin typeface="Aptos" panose="020B0004020202020204" pitchFamily="34" charset="0"/>
                        <a:ea typeface="Times New Roman" panose="02020603050405020304" pitchFamily="18" charset="0"/>
                        <a:cs typeface="Mangal" panose="02040503050203030202" pitchFamily="18" charset="0"/>
                      </a:endParaRPr>
                    </a:p>
                  </a:txBody>
                  <a:tcPr marL="64495" marR="64495" marT="0" marB="0"/>
                </a:tc>
                <a:tc>
                  <a:txBody>
                    <a:bodyPr/>
                    <a:lstStyle/>
                    <a:p>
                      <a:pPr>
                        <a:lnSpc>
                          <a:spcPts val="2360"/>
                        </a:lnSpc>
                      </a:pPr>
                      <a:r>
                        <a:rPr lang="en-IN" sz="1700" dirty="0" err="1">
                          <a:effectLst/>
                          <a:latin typeface="+mj-lt"/>
                          <a:ea typeface="Times New Roman" panose="02020603050405020304" pitchFamily="18" charset="0"/>
                          <a:cs typeface="Mangal" panose="02040503050203030202" pitchFamily="18" charset="0"/>
                        </a:rPr>
                        <a:t>Dr.</a:t>
                      </a:r>
                      <a:r>
                        <a:rPr lang="en-IN" sz="1700" dirty="0">
                          <a:effectLst/>
                          <a:latin typeface="+mj-lt"/>
                          <a:ea typeface="Times New Roman" panose="02020603050405020304" pitchFamily="18" charset="0"/>
                          <a:cs typeface="Mangal" panose="02040503050203030202" pitchFamily="18" charset="0"/>
                        </a:rPr>
                        <a:t> Deepa, Lecturer </a:t>
                      </a:r>
                      <a:r>
                        <a:rPr lang="en-IN" sz="1700" dirty="0" err="1">
                          <a:effectLst/>
                          <a:latin typeface="+mj-lt"/>
                          <a:ea typeface="Times New Roman" panose="02020603050405020304" pitchFamily="18" charset="0"/>
                          <a:cs typeface="Mangal" panose="02040503050203030202" pitchFamily="18" charset="0"/>
                        </a:rPr>
                        <a:t>Mangalayatan</a:t>
                      </a:r>
                      <a:r>
                        <a:rPr lang="en-IN" sz="1700" dirty="0">
                          <a:effectLst/>
                          <a:latin typeface="+mj-lt"/>
                          <a:ea typeface="Times New Roman" panose="02020603050405020304" pitchFamily="18" charset="0"/>
                          <a:cs typeface="Mangal" panose="02040503050203030202" pitchFamily="18" charset="0"/>
                        </a:rPr>
                        <a:t> </a:t>
                      </a:r>
                      <a:r>
                        <a:rPr lang="en-IN" sz="1700" dirty="0" err="1">
                          <a:effectLst/>
                          <a:latin typeface="+mj-lt"/>
                          <a:ea typeface="Times New Roman" panose="02020603050405020304" pitchFamily="18" charset="0"/>
                          <a:cs typeface="Mangal" panose="02040503050203030202" pitchFamily="18" charset="0"/>
                        </a:rPr>
                        <a:t>Univ</a:t>
                      </a:r>
                      <a:r>
                        <a:rPr lang="en-IN" sz="1700" dirty="0">
                          <a:effectLst/>
                          <a:latin typeface="+mj-lt"/>
                          <a:ea typeface="Times New Roman" panose="02020603050405020304" pitchFamily="18" charset="0"/>
                          <a:cs typeface="Mangal" panose="02040503050203030202" pitchFamily="18" charset="0"/>
                        </a:rPr>
                        <a:t> Aligarh</a:t>
                      </a:r>
                    </a:p>
                  </a:txBody>
                  <a:tcPr marL="64495" marR="64495" marT="0" marB="0"/>
                </a:tc>
                <a:tc>
                  <a:txBody>
                    <a:bodyPr/>
                    <a:lstStyle/>
                    <a:p>
                      <a:pPr>
                        <a:lnSpc>
                          <a:spcPct val="100000"/>
                        </a:lnSpc>
                      </a:pPr>
                      <a:r>
                        <a:rPr lang="en-IN" sz="1700" dirty="0">
                          <a:effectLst/>
                        </a:rPr>
                        <a:t>Students got familiar with tissue culture protocols.</a:t>
                      </a:r>
                    </a:p>
                  </a:txBody>
                  <a:tcPr marL="64495" marR="64495" marT="0" marB="0"/>
                </a:tc>
                <a:extLst>
                  <a:ext uri="{0D108BD9-81ED-4DB2-BD59-A6C34878D82A}">
                    <a16:rowId xmlns:a16="http://schemas.microsoft.com/office/drawing/2014/main" val="4176443692"/>
                  </a:ext>
                </a:extLst>
              </a:tr>
            </a:tbl>
          </a:graphicData>
        </a:graphic>
      </p:graphicFrame>
    </p:spTree>
    <p:extLst>
      <p:ext uri="{BB962C8B-B14F-4D97-AF65-F5344CB8AC3E}">
        <p14:creationId xmlns:p14="http://schemas.microsoft.com/office/powerpoint/2010/main" val="377756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3C949-CE97-F497-954C-FD0428C57298}"/>
              </a:ext>
            </a:extLst>
          </p:cNvPr>
          <p:cNvSpPr>
            <a:spLocks noGrp="1"/>
          </p:cNvSpPr>
          <p:nvPr>
            <p:ph type="title"/>
          </p:nvPr>
        </p:nvSpPr>
        <p:spPr>
          <a:xfrm>
            <a:off x="628650" y="557189"/>
            <a:ext cx="7886700" cy="551176"/>
          </a:xfrm>
        </p:spPr>
        <p:txBody>
          <a:bodyPr>
            <a:normAutofit/>
          </a:bodyPr>
          <a:lstStyle/>
          <a:p>
            <a:pPr algn="ctr"/>
            <a:r>
              <a:rPr lang="en-US" sz="2800" dirty="0"/>
              <a:t>Webinars : Students from Aligarh, Agra and Delhi</a:t>
            </a:r>
          </a:p>
        </p:txBody>
      </p:sp>
      <p:sp>
        <p:nvSpPr>
          <p:cNvPr id="5" name="Rectangle 1">
            <a:extLst>
              <a:ext uri="{FF2B5EF4-FFF2-40B4-BE49-F238E27FC236}">
                <a16:creationId xmlns:a16="http://schemas.microsoft.com/office/drawing/2014/main" id="{F6289EEC-0E6E-4CAD-866B-D2CA919DC569}"/>
              </a:ext>
            </a:extLst>
          </p:cNvPr>
          <p:cNvSpPr>
            <a:spLocks noChangeArrowheads="1"/>
          </p:cNvSpPr>
          <p:nvPr/>
        </p:nvSpPr>
        <p:spPr bwMode="auto">
          <a:xfrm>
            <a:off x="3571875" y="1587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D8027C9E-B793-0B04-DB5E-B6DCB6256F85}"/>
              </a:ext>
            </a:extLst>
          </p:cNvPr>
          <p:cNvSpPr txBox="1"/>
          <p:nvPr/>
        </p:nvSpPr>
        <p:spPr>
          <a:xfrm>
            <a:off x="8021782" y="1108364"/>
            <a:ext cx="184731" cy="369332"/>
          </a:xfrm>
          <a:prstGeom prst="rect">
            <a:avLst/>
          </a:prstGeom>
          <a:noFill/>
        </p:spPr>
        <p:txBody>
          <a:bodyPr wrap="none" rtlCol="0">
            <a:spAutoFit/>
          </a:bodyPr>
          <a:lstStyle/>
          <a:p>
            <a:endParaRPr lang="en-US" dirty="0"/>
          </a:p>
        </p:txBody>
      </p:sp>
      <p:graphicFrame>
        <p:nvGraphicFramePr>
          <p:cNvPr id="4" name="Content Placeholder 3">
            <a:extLst>
              <a:ext uri="{FF2B5EF4-FFF2-40B4-BE49-F238E27FC236}">
                <a16:creationId xmlns:a16="http://schemas.microsoft.com/office/drawing/2014/main" id="{96A6DAE2-EFCC-6D17-416E-E40C1073C4F0}"/>
              </a:ext>
            </a:extLst>
          </p:cNvPr>
          <p:cNvGraphicFramePr>
            <a:graphicFrameLocks noGrp="1"/>
          </p:cNvGraphicFramePr>
          <p:nvPr>
            <p:ph idx="1"/>
            <p:extLst>
              <p:ext uri="{D42A27DB-BD31-4B8C-83A1-F6EECF244321}">
                <p14:modId xmlns:p14="http://schemas.microsoft.com/office/powerpoint/2010/main" val="1286648856"/>
              </p:ext>
            </p:extLst>
          </p:nvPr>
        </p:nvGraphicFramePr>
        <p:xfrm>
          <a:off x="488960" y="1159041"/>
          <a:ext cx="7886700" cy="5402898"/>
        </p:xfrm>
        <a:graphic>
          <a:graphicData uri="http://schemas.openxmlformats.org/drawingml/2006/table">
            <a:tbl>
              <a:tblPr firstRow="1" firstCol="1" bandRow="1">
                <a:tableStyleId>{0505E3EF-67EA-436B-97B2-0124C06EBD24}</a:tableStyleId>
              </a:tblPr>
              <a:tblGrid>
                <a:gridCol w="273040">
                  <a:extLst>
                    <a:ext uri="{9D8B030D-6E8A-4147-A177-3AD203B41FA5}">
                      <a16:colId xmlns:a16="http://schemas.microsoft.com/office/drawing/2014/main" val="1498924121"/>
                    </a:ext>
                  </a:extLst>
                </a:gridCol>
                <a:gridCol w="3297382">
                  <a:extLst>
                    <a:ext uri="{9D8B030D-6E8A-4147-A177-3AD203B41FA5}">
                      <a16:colId xmlns:a16="http://schemas.microsoft.com/office/drawing/2014/main" val="3381001810"/>
                    </a:ext>
                  </a:extLst>
                </a:gridCol>
                <a:gridCol w="2689038">
                  <a:extLst>
                    <a:ext uri="{9D8B030D-6E8A-4147-A177-3AD203B41FA5}">
                      <a16:colId xmlns:a16="http://schemas.microsoft.com/office/drawing/2014/main" val="2122226794"/>
                    </a:ext>
                  </a:extLst>
                </a:gridCol>
                <a:gridCol w="958924">
                  <a:extLst>
                    <a:ext uri="{9D8B030D-6E8A-4147-A177-3AD203B41FA5}">
                      <a16:colId xmlns:a16="http://schemas.microsoft.com/office/drawing/2014/main" val="2722299419"/>
                    </a:ext>
                  </a:extLst>
                </a:gridCol>
                <a:gridCol w="668316">
                  <a:extLst>
                    <a:ext uri="{9D8B030D-6E8A-4147-A177-3AD203B41FA5}">
                      <a16:colId xmlns:a16="http://schemas.microsoft.com/office/drawing/2014/main" val="1619084615"/>
                    </a:ext>
                  </a:extLst>
                </a:gridCol>
              </a:tblGrid>
              <a:tr h="261036">
                <a:tc>
                  <a:txBody>
                    <a:bodyPr/>
                    <a:lstStyle/>
                    <a:p>
                      <a:pPr algn="l">
                        <a:lnSpc>
                          <a:spcPts val="2220"/>
                        </a:lnSpc>
                      </a:pP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2585" marR="12585" marT="0" marB="0"/>
                </a:tc>
                <a:tc>
                  <a:txBody>
                    <a:bodyPr/>
                    <a:lstStyle/>
                    <a:p>
                      <a:pPr algn="l">
                        <a:lnSpc>
                          <a:spcPts val="2220"/>
                        </a:lnSpc>
                      </a:pPr>
                      <a:r>
                        <a:rPr lang="en-IN" sz="1600" dirty="0">
                          <a:effectLst/>
                        </a:rPr>
                        <a:t>Name of Event</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2585" marR="12585" marT="0" marB="0"/>
                </a:tc>
                <a:tc>
                  <a:txBody>
                    <a:bodyPr/>
                    <a:lstStyle/>
                    <a:p>
                      <a:pPr algn="l">
                        <a:lnSpc>
                          <a:spcPts val="2360"/>
                        </a:lnSpc>
                      </a:pPr>
                      <a:r>
                        <a:rPr lang="en-IN" sz="1600" dirty="0">
                          <a:effectLst/>
                        </a:rPr>
                        <a:t>Resource Person</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2585" marR="12585" marT="0" marB="0"/>
                </a:tc>
                <a:tc gridSpan="2">
                  <a:txBody>
                    <a:bodyPr/>
                    <a:lstStyle/>
                    <a:p>
                      <a:pPr algn="l">
                        <a:lnSpc>
                          <a:spcPts val="2360"/>
                        </a:lnSpc>
                      </a:pPr>
                      <a:r>
                        <a:rPr lang="en-IN" sz="1600" dirty="0">
                          <a:effectLst/>
                        </a:rPr>
                        <a:t>No of participants</a:t>
                      </a:r>
                    </a:p>
                  </a:txBody>
                  <a:tcPr marL="49459" marR="49459" marT="0" marB="0"/>
                </a:tc>
                <a:tc hMerge="1">
                  <a:txBody>
                    <a:bodyPr/>
                    <a:lstStyle/>
                    <a:p>
                      <a:endParaRPr lang="en-US"/>
                    </a:p>
                  </a:txBody>
                  <a:tcPr/>
                </a:tc>
                <a:extLst>
                  <a:ext uri="{0D108BD9-81ED-4DB2-BD59-A6C34878D82A}">
                    <a16:rowId xmlns:a16="http://schemas.microsoft.com/office/drawing/2014/main" val="2910162512"/>
                  </a:ext>
                </a:extLst>
              </a:tr>
              <a:tr h="1024734">
                <a:tc>
                  <a:txBody>
                    <a:bodyPr/>
                    <a:lstStyle/>
                    <a:p>
                      <a:pPr algn="l">
                        <a:lnSpc>
                          <a:spcPts val="2220"/>
                        </a:lnSpc>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1</a:t>
                      </a:r>
                    </a:p>
                  </a:txBody>
                  <a:tcPr marL="12585" marR="12585" marT="0" marB="0"/>
                </a:tc>
                <a:tc>
                  <a:txBody>
                    <a:bodyPr/>
                    <a:lstStyle/>
                    <a:p>
                      <a:pPr algn="l">
                        <a:lnSpc>
                          <a:spcPts val="2220"/>
                        </a:lnSpc>
                      </a:pPr>
                      <a:r>
                        <a:rPr lang="en-IN" sz="1600" dirty="0">
                          <a:effectLst/>
                        </a:rPr>
                        <a:t>Boosting immunity with Ayurveda: A possible game changer for COVID-19”</a:t>
                      </a:r>
                    </a:p>
                    <a:p>
                      <a:pPr algn="l">
                        <a:lnSpc>
                          <a:spcPts val="2220"/>
                        </a:lnSpc>
                      </a:pPr>
                      <a:r>
                        <a:rPr lang="en-IN" sz="1600" dirty="0">
                          <a:effectLst/>
                        </a:rPr>
                        <a:t>06.06.2020</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2585" marR="12585" marT="0" marB="0"/>
                </a:tc>
                <a:tc>
                  <a:txBody>
                    <a:bodyPr/>
                    <a:lstStyle/>
                    <a:p>
                      <a:pPr algn="l">
                        <a:lnSpc>
                          <a:spcPts val="2360"/>
                        </a:lnSpc>
                      </a:pPr>
                      <a:r>
                        <a:rPr lang="en-IN" sz="1600" dirty="0">
                          <a:effectLst/>
                        </a:rPr>
                        <a:t>Sri Ravishankar. Director, Centre of Civilizational Studies, New Delhi</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2585" marR="12585" marT="0" marB="0"/>
                </a:tc>
                <a:tc>
                  <a:txBody>
                    <a:bodyPr/>
                    <a:lstStyle/>
                    <a:p>
                      <a:pPr algn="l">
                        <a:lnSpc>
                          <a:spcPts val="2360"/>
                        </a:lnSpc>
                      </a:pPr>
                      <a:r>
                        <a:rPr lang="en-IN" sz="1600" dirty="0">
                          <a:effectLst/>
                        </a:rPr>
                        <a:t>141= Stu</a:t>
                      </a:r>
                    </a:p>
                    <a:p>
                      <a:pPr algn="l">
                        <a:lnSpc>
                          <a:spcPts val="2360"/>
                        </a:lnSpc>
                      </a:pPr>
                      <a:r>
                        <a:rPr lang="en-IN" sz="1600" dirty="0">
                          <a:effectLst/>
                        </a:rPr>
                        <a:t>12= F</a:t>
                      </a:r>
                    </a:p>
                    <a:p>
                      <a:pPr algn="l">
                        <a:lnSpc>
                          <a:spcPts val="2360"/>
                        </a:lnSpc>
                      </a:pPr>
                      <a:r>
                        <a:rPr lang="en-IN" sz="1600" dirty="0">
                          <a:effectLst/>
                        </a:rPr>
                        <a:t>18=</a:t>
                      </a:r>
                      <a:r>
                        <a:rPr lang="en-IN" sz="1600" dirty="0" err="1">
                          <a:effectLst/>
                        </a:rPr>
                        <a:t>Oth</a:t>
                      </a:r>
                      <a:endParaRPr lang="en-IN" sz="1600" dirty="0">
                        <a:effectLst/>
                      </a:endParaRPr>
                    </a:p>
                    <a:p>
                      <a:pPr algn="l">
                        <a:lnSpc>
                          <a:spcPts val="2360"/>
                        </a:lnSpc>
                      </a:pPr>
                      <a:r>
                        <a:rPr lang="en-IN" sz="1600" dirty="0">
                          <a:effectLst/>
                        </a:rPr>
                        <a:t> </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9459" marR="49459" marT="0" marB="0"/>
                </a:tc>
                <a:tc>
                  <a:txBody>
                    <a:bodyPr/>
                    <a:lstStyle/>
                    <a:p>
                      <a:r>
                        <a:rPr lang="en-IN" sz="1600" dirty="0">
                          <a:effectLst/>
                        </a:rPr>
                        <a:t>171</a:t>
                      </a:r>
                      <a:endParaRPr lang="en-US" sz="1600" dirty="0"/>
                    </a:p>
                  </a:txBody>
                  <a:tcPr marL="49459" marR="49459" marT="0" marB="0"/>
                </a:tc>
                <a:extLst>
                  <a:ext uri="{0D108BD9-81ED-4DB2-BD59-A6C34878D82A}">
                    <a16:rowId xmlns:a16="http://schemas.microsoft.com/office/drawing/2014/main" val="2062411762"/>
                  </a:ext>
                </a:extLst>
              </a:tr>
              <a:tr h="1278345">
                <a:tc>
                  <a:txBody>
                    <a:bodyPr/>
                    <a:lstStyle/>
                    <a:p>
                      <a:pPr algn="l">
                        <a:lnSpc>
                          <a:spcPts val="2220"/>
                        </a:lnSpc>
                      </a:pPr>
                      <a:r>
                        <a:rPr lang="en-IN" sz="1600" dirty="0">
                          <a:effectLst/>
                        </a:rPr>
                        <a:t>2</a:t>
                      </a:r>
                    </a:p>
                  </a:txBody>
                  <a:tcPr marL="12585" marR="12585" marT="0" marB="0"/>
                </a:tc>
                <a:tc>
                  <a:txBody>
                    <a:bodyPr/>
                    <a:lstStyle/>
                    <a:p>
                      <a:pPr algn="l">
                        <a:lnSpc>
                          <a:spcPts val="2220"/>
                        </a:lnSpc>
                      </a:pPr>
                      <a:r>
                        <a:rPr lang="en-IN" sz="1600" dirty="0">
                          <a:effectLst/>
                        </a:rPr>
                        <a:t>Corona and Eyecare: How to keep Balance between Corona and Computer &amp; Optometry career explorations. 05.09.2021</a:t>
                      </a:r>
                    </a:p>
                  </a:txBody>
                  <a:tcPr marL="12585" marR="12585" marT="0" marB="0"/>
                </a:tc>
                <a:tc>
                  <a:txBody>
                    <a:bodyPr/>
                    <a:lstStyle/>
                    <a:p>
                      <a:pPr algn="l">
                        <a:lnSpc>
                          <a:spcPts val="2360"/>
                        </a:lnSpc>
                      </a:pPr>
                      <a:r>
                        <a:rPr lang="en-IN" sz="1600" dirty="0" err="1">
                          <a:effectLst/>
                        </a:rPr>
                        <a:t>Dr.</a:t>
                      </a:r>
                      <a:r>
                        <a:rPr lang="en-IN" sz="1600" dirty="0">
                          <a:effectLst/>
                        </a:rPr>
                        <a:t> Riddhi Arya VR Surgeon</a:t>
                      </a:r>
                    </a:p>
                    <a:p>
                      <a:pPr algn="l">
                        <a:lnSpc>
                          <a:spcPts val="2360"/>
                        </a:lnSpc>
                      </a:pPr>
                      <a:r>
                        <a:rPr lang="en-IN" sz="1600" dirty="0">
                          <a:effectLst/>
                        </a:rPr>
                        <a:t>Nirmal Eye Care Institute</a:t>
                      </a:r>
                    </a:p>
                    <a:p>
                      <a:pPr algn="l">
                        <a:lnSpc>
                          <a:spcPts val="2360"/>
                        </a:lnSpc>
                      </a:pPr>
                      <a:r>
                        <a:rPr lang="en-IN" sz="1600" dirty="0">
                          <a:effectLst/>
                        </a:rPr>
                        <a:t> Mr. Shashi , Sr Optometrist   NEI, Rishikesh</a:t>
                      </a:r>
                    </a:p>
                    <a:p>
                      <a:pPr algn="l">
                        <a:lnSpc>
                          <a:spcPts val="2360"/>
                        </a:lnSpc>
                      </a:pPr>
                      <a:endParaRPr lang="en-IN" sz="1600" dirty="0">
                        <a:effectLst/>
                      </a:endParaRPr>
                    </a:p>
                  </a:txBody>
                  <a:tcPr marL="12585" marR="12585" marT="0" marB="0"/>
                </a:tc>
                <a:tc>
                  <a:txBody>
                    <a:bodyPr/>
                    <a:lstStyle/>
                    <a:p>
                      <a:pPr algn="l">
                        <a:lnSpc>
                          <a:spcPts val="2360"/>
                        </a:lnSpc>
                      </a:pPr>
                      <a:r>
                        <a:rPr lang="en-IN" sz="1600" dirty="0">
                          <a:effectLst/>
                        </a:rPr>
                        <a:t>172 Stu</a:t>
                      </a:r>
                    </a:p>
                    <a:p>
                      <a:pPr algn="l">
                        <a:lnSpc>
                          <a:spcPts val="2360"/>
                        </a:lnSpc>
                      </a:pPr>
                      <a:endParaRPr lang="en-IN" sz="1600" dirty="0">
                        <a:effectLst/>
                      </a:endParaRPr>
                    </a:p>
                    <a:p>
                      <a:pPr algn="l">
                        <a:lnSpc>
                          <a:spcPts val="2360"/>
                        </a:lnSpc>
                      </a:pPr>
                      <a:r>
                        <a:rPr lang="en-IN" sz="1600" dirty="0">
                          <a:effectLst/>
                        </a:rPr>
                        <a:t> </a:t>
                      </a:r>
                    </a:p>
                  </a:txBody>
                  <a:tcPr marL="49459" marR="49459" marT="0" marB="0"/>
                </a:tc>
                <a:tc>
                  <a:txBody>
                    <a:bodyPr/>
                    <a:lstStyle/>
                    <a:p>
                      <a:r>
                        <a:rPr lang="en-IN" sz="1600" dirty="0">
                          <a:effectLst/>
                        </a:rPr>
                        <a:t>172</a:t>
                      </a:r>
                      <a:endParaRPr lang="en-US" sz="1600" dirty="0"/>
                    </a:p>
                  </a:txBody>
                  <a:tcPr marL="49459" marR="49459" marT="0" marB="0"/>
                </a:tc>
                <a:extLst>
                  <a:ext uri="{0D108BD9-81ED-4DB2-BD59-A6C34878D82A}">
                    <a16:rowId xmlns:a16="http://schemas.microsoft.com/office/drawing/2014/main" val="1145199679"/>
                  </a:ext>
                </a:extLst>
              </a:tr>
              <a:tr h="1788431">
                <a:tc>
                  <a:txBody>
                    <a:bodyPr/>
                    <a:lstStyle/>
                    <a:p>
                      <a:pPr algn="l">
                        <a:lnSpc>
                          <a:spcPts val="2220"/>
                        </a:lnSpc>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3</a:t>
                      </a:r>
                    </a:p>
                  </a:txBody>
                  <a:tcPr marL="12585" marR="12585" marT="0" marB="0"/>
                </a:tc>
                <a:tc>
                  <a:txBody>
                    <a:bodyPr/>
                    <a:lstStyle/>
                    <a:p>
                      <a:pPr algn="l">
                        <a:lnSpc>
                          <a:spcPts val="2220"/>
                        </a:lnSpc>
                      </a:pPr>
                      <a:r>
                        <a:rPr lang="en-IN" sz="1600" dirty="0">
                          <a:effectLst/>
                        </a:rPr>
                        <a:t>Intellectual Property Rights in context of Traditional Knowledge and Career Expansion”</a:t>
                      </a:r>
                    </a:p>
                    <a:p>
                      <a:pPr algn="l">
                        <a:lnSpc>
                          <a:spcPts val="2220"/>
                        </a:lnSpc>
                      </a:pPr>
                      <a:r>
                        <a:rPr lang="en-IN" sz="1600" dirty="0">
                          <a:effectLst/>
                        </a:rPr>
                        <a:t>29.01.2021</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2585" marR="12585" marT="0" marB="0"/>
                </a:tc>
                <a:tc>
                  <a:txBody>
                    <a:bodyPr/>
                    <a:lstStyle/>
                    <a:p>
                      <a:pPr algn="l">
                        <a:lnSpc>
                          <a:spcPts val="2360"/>
                        </a:lnSpc>
                      </a:pPr>
                      <a:r>
                        <a:rPr lang="en-IN" sz="1600" dirty="0">
                          <a:effectLst/>
                        </a:rPr>
                        <a:t>Mr. Vikas Saraswat, Partner, Saraswat and Co. Advocates &amp; IP Attorney, Delhi </a:t>
                      </a:r>
                    </a:p>
                    <a:p>
                      <a:pPr algn="l">
                        <a:lnSpc>
                          <a:spcPts val="2360"/>
                        </a:lnSpc>
                      </a:pPr>
                      <a:r>
                        <a:rPr lang="en-IN" sz="1600" dirty="0" err="1">
                          <a:effectLst/>
                        </a:rPr>
                        <a:t>Dr.</a:t>
                      </a:r>
                      <a:r>
                        <a:rPr lang="en-IN" sz="1600" dirty="0">
                          <a:effectLst/>
                        </a:rPr>
                        <a:t> Monika, </a:t>
                      </a:r>
                      <a:r>
                        <a:rPr lang="en-IN" sz="1600" dirty="0" err="1">
                          <a:effectLst/>
                        </a:rPr>
                        <a:t>Asstt</a:t>
                      </a:r>
                      <a:r>
                        <a:rPr lang="en-IN" sz="1600" dirty="0">
                          <a:effectLst/>
                        </a:rPr>
                        <a:t>. Prof. Zoology, Govt. W Coll. Bahadurgarh, Haryana</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2585" marR="12585" marT="0" marB="0"/>
                </a:tc>
                <a:tc>
                  <a:txBody>
                    <a:bodyPr/>
                    <a:lstStyle/>
                    <a:p>
                      <a:pPr algn="l">
                        <a:lnSpc>
                          <a:spcPts val="2360"/>
                        </a:lnSpc>
                      </a:pPr>
                      <a:r>
                        <a:rPr lang="en-IN" sz="1600" dirty="0">
                          <a:effectLst/>
                        </a:rPr>
                        <a:t>427 S</a:t>
                      </a:r>
                    </a:p>
                    <a:p>
                      <a:pPr algn="l">
                        <a:lnSpc>
                          <a:spcPts val="2360"/>
                        </a:lnSpc>
                      </a:pPr>
                      <a:r>
                        <a:rPr lang="en-IN" sz="1600" dirty="0">
                          <a:effectLst/>
                        </a:rPr>
                        <a:t>PG-58</a:t>
                      </a:r>
                    </a:p>
                    <a:p>
                      <a:pPr algn="l">
                        <a:lnSpc>
                          <a:spcPts val="2360"/>
                        </a:lnSpc>
                      </a:pPr>
                      <a:r>
                        <a:rPr lang="en-IN" sz="1600" dirty="0">
                          <a:effectLst/>
                        </a:rPr>
                        <a:t>UG-369</a:t>
                      </a:r>
                    </a:p>
                    <a:p>
                      <a:pPr algn="l">
                        <a:lnSpc>
                          <a:spcPts val="2360"/>
                        </a:lnSpc>
                      </a:pPr>
                      <a:r>
                        <a:rPr lang="en-IN" sz="1600" dirty="0">
                          <a:effectLst/>
                        </a:rPr>
                        <a:t>53-F</a:t>
                      </a:r>
                    </a:p>
                    <a:p>
                      <a:pPr algn="l">
                        <a:lnSpc>
                          <a:spcPts val="2360"/>
                        </a:lnSpc>
                      </a:pPr>
                      <a:r>
                        <a:rPr lang="en-IN" sz="1600" dirty="0">
                          <a:effectLst/>
                        </a:rPr>
                        <a:t> </a:t>
                      </a:r>
                    </a:p>
                    <a:p>
                      <a:pPr algn="l">
                        <a:lnSpc>
                          <a:spcPts val="2360"/>
                        </a:lnSpc>
                      </a:pPr>
                      <a:r>
                        <a:rPr lang="en-IN" sz="1600" dirty="0">
                          <a:effectLst/>
                        </a:rPr>
                        <a:t> </a:t>
                      </a:r>
                    </a:p>
                    <a:p>
                      <a:pPr algn="l">
                        <a:lnSpc>
                          <a:spcPts val="2360"/>
                        </a:lnSpc>
                      </a:pPr>
                      <a:r>
                        <a:rPr lang="en-IN" sz="1600" dirty="0">
                          <a:effectLst/>
                        </a:rPr>
                        <a:t> </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12585" marR="12585" marT="0" marB="0"/>
                </a:tc>
                <a:tc>
                  <a:txBody>
                    <a:bodyPr/>
                    <a:lstStyle/>
                    <a:p>
                      <a:pPr algn="l">
                        <a:lnSpc>
                          <a:spcPts val="2360"/>
                        </a:lnSpc>
                      </a:pPr>
                      <a:r>
                        <a:rPr lang="en-IN" sz="1600" dirty="0">
                          <a:effectLst/>
                        </a:rPr>
                        <a:t>480</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9459" marR="49459" marT="0" marB="0"/>
                </a:tc>
                <a:extLst>
                  <a:ext uri="{0D108BD9-81ED-4DB2-BD59-A6C34878D82A}">
                    <a16:rowId xmlns:a16="http://schemas.microsoft.com/office/drawing/2014/main" val="3150158112"/>
                  </a:ext>
                </a:extLst>
              </a:tr>
            </a:tbl>
          </a:graphicData>
        </a:graphic>
      </p:graphicFrame>
    </p:spTree>
    <p:extLst>
      <p:ext uri="{BB962C8B-B14F-4D97-AF65-F5344CB8AC3E}">
        <p14:creationId xmlns:p14="http://schemas.microsoft.com/office/powerpoint/2010/main" val="351962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9B7D3-2EE4-CB66-F0A6-15271F07D5FD}"/>
              </a:ext>
            </a:extLst>
          </p:cNvPr>
          <p:cNvSpPr>
            <a:spLocks noGrp="1"/>
          </p:cNvSpPr>
          <p:nvPr>
            <p:ph type="title"/>
          </p:nvPr>
        </p:nvSpPr>
        <p:spPr>
          <a:xfrm>
            <a:off x="626362" y="345744"/>
            <a:ext cx="7886700" cy="748765"/>
          </a:xfrm>
        </p:spPr>
        <p:txBody>
          <a:bodyPr vert="horz" lIns="91440" tIns="45720" rIns="91440" bIns="45720" rtlCol="0" anchor="ctr">
            <a:normAutofit/>
          </a:bodyPr>
          <a:lstStyle/>
          <a:p>
            <a:pPr defTabSz="914400"/>
            <a:r>
              <a:rPr lang="en-US" sz="3600" kern="1200" dirty="0">
                <a:solidFill>
                  <a:schemeClr val="tx1"/>
                </a:solidFill>
                <a:latin typeface="+mj-lt"/>
                <a:ea typeface="+mj-ea"/>
                <a:cs typeface="+mj-cs"/>
              </a:rPr>
              <a:t>Webinars Organized for Faculty</a:t>
            </a:r>
          </a:p>
        </p:txBody>
      </p:sp>
      <p:graphicFrame>
        <p:nvGraphicFramePr>
          <p:cNvPr id="4" name="Content Placeholder 3">
            <a:extLst>
              <a:ext uri="{FF2B5EF4-FFF2-40B4-BE49-F238E27FC236}">
                <a16:creationId xmlns:a16="http://schemas.microsoft.com/office/drawing/2014/main" id="{5DB74135-B6F0-8BB5-1CE3-C16EBA872146}"/>
              </a:ext>
            </a:extLst>
          </p:cNvPr>
          <p:cNvGraphicFramePr>
            <a:graphicFrameLocks noGrp="1"/>
          </p:cNvGraphicFramePr>
          <p:nvPr>
            <p:ph idx="1"/>
            <p:extLst>
              <p:ext uri="{D42A27DB-BD31-4B8C-83A1-F6EECF244321}">
                <p14:modId xmlns:p14="http://schemas.microsoft.com/office/powerpoint/2010/main" val="419113342"/>
              </p:ext>
            </p:extLst>
          </p:nvPr>
        </p:nvGraphicFramePr>
        <p:xfrm>
          <a:off x="626362" y="1440253"/>
          <a:ext cx="7826855" cy="4991821"/>
        </p:xfrm>
        <a:graphic>
          <a:graphicData uri="http://schemas.openxmlformats.org/drawingml/2006/table">
            <a:tbl>
              <a:tblPr firstRow="1" firstCol="1" bandRow="1">
                <a:tableStyleId>{0505E3EF-67EA-436B-97B2-0124C06EBD24}</a:tableStyleId>
              </a:tblPr>
              <a:tblGrid>
                <a:gridCol w="313608">
                  <a:extLst>
                    <a:ext uri="{9D8B030D-6E8A-4147-A177-3AD203B41FA5}">
                      <a16:colId xmlns:a16="http://schemas.microsoft.com/office/drawing/2014/main" val="702230398"/>
                    </a:ext>
                  </a:extLst>
                </a:gridCol>
                <a:gridCol w="2104682">
                  <a:extLst>
                    <a:ext uri="{9D8B030D-6E8A-4147-A177-3AD203B41FA5}">
                      <a16:colId xmlns:a16="http://schemas.microsoft.com/office/drawing/2014/main" val="2934677936"/>
                    </a:ext>
                  </a:extLst>
                </a:gridCol>
                <a:gridCol w="2272145">
                  <a:extLst>
                    <a:ext uri="{9D8B030D-6E8A-4147-A177-3AD203B41FA5}">
                      <a16:colId xmlns:a16="http://schemas.microsoft.com/office/drawing/2014/main" val="3492526244"/>
                    </a:ext>
                  </a:extLst>
                </a:gridCol>
                <a:gridCol w="789709">
                  <a:extLst>
                    <a:ext uri="{9D8B030D-6E8A-4147-A177-3AD203B41FA5}">
                      <a16:colId xmlns:a16="http://schemas.microsoft.com/office/drawing/2014/main" val="1511145063"/>
                    </a:ext>
                  </a:extLst>
                </a:gridCol>
                <a:gridCol w="2346711">
                  <a:extLst>
                    <a:ext uri="{9D8B030D-6E8A-4147-A177-3AD203B41FA5}">
                      <a16:colId xmlns:a16="http://schemas.microsoft.com/office/drawing/2014/main" val="98431241"/>
                    </a:ext>
                  </a:extLst>
                </a:gridCol>
              </a:tblGrid>
              <a:tr h="759821">
                <a:tc>
                  <a:txBody>
                    <a:bodyPr/>
                    <a:lstStyle/>
                    <a:p>
                      <a:pPr algn="l">
                        <a:lnSpc>
                          <a:spcPct val="150000"/>
                        </a:lnSpc>
                        <a:spcBef>
                          <a:spcPts val="35"/>
                        </a:spcBef>
                      </a:pP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0600" marR="50600" marT="0" marB="0"/>
                </a:tc>
                <a:tc>
                  <a:txBody>
                    <a:bodyPr/>
                    <a:lstStyle/>
                    <a:p>
                      <a:pPr algn="l">
                        <a:lnSpc>
                          <a:spcPct val="150000"/>
                        </a:lnSpc>
                        <a:spcBef>
                          <a:spcPts val="35"/>
                        </a:spcBef>
                      </a:pPr>
                      <a:r>
                        <a:rPr lang="en-IN" sz="1700" dirty="0">
                          <a:effectLst/>
                        </a:rPr>
                        <a:t>Event</a:t>
                      </a: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0600" marR="50600" marT="0" marB="0"/>
                </a:tc>
                <a:tc>
                  <a:txBody>
                    <a:bodyPr/>
                    <a:lstStyle/>
                    <a:p>
                      <a:pPr algn="l">
                        <a:lnSpc>
                          <a:spcPct val="150000"/>
                        </a:lnSpc>
                        <a:spcBef>
                          <a:spcPts val="35"/>
                        </a:spcBef>
                      </a:pPr>
                      <a:r>
                        <a:rPr lang="en-IN" sz="1700" dirty="0">
                          <a:effectLst/>
                        </a:rPr>
                        <a:t> Resource Persons</a:t>
                      </a: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0600" marR="50600" marT="0" marB="0"/>
                </a:tc>
                <a:tc>
                  <a:txBody>
                    <a:bodyPr/>
                    <a:lstStyle/>
                    <a:p>
                      <a:pPr algn="l">
                        <a:lnSpc>
                          <a:spcPct val="100000"/>
                        </a:lnSpc>
                        <a:spcBef>
                          <a:spcPts val="35"/>
                        </a:spcBef>
                      </a:pPr>
                      <a:r>
                        <a:rPr lang="en-IN" sz="1700" dirty="0">
                          <a:effectLst/>
                        </a:rPr>
                        <a:t>No. of Participants</a:t>
                      </a:r>
                      <a:endParaRPr lang="en-IN" sz="1700" dirty="0">
                        <a:effectLst/>
                        <a:latin typeface="Aptos" panose="020B0004020202020204" pitchFamily="34" charset="0"/>
                        <a:ea typeface="Times New Roman" panose="02020603050405020304" pitchFamily="18" charset="0"/>
                        <a:cs typeface="Mangal" panose="02040503050203030202" pitchFamily="18" charset="0"/>
                      </a:endParaRPr>
                    </a:p>
                  </a:txBody>
                  <a:tcPr marL="50600" marR="50600" marT="0" marB="0"/>
                </a:tc>
                <a:tc>
                  <a:txBody>
                    <a:bodyPr/>
                    <a:lstStyle/>
                    <a:p>
                      <a:pPr algn="l">
                        <a:lnSpc>
                          <a:spcPct val="150000"/>
                        </a:lnSpc>
                        <a:spcBef>
                          <a:spcPts val="35"/>
                        </a:spcBef>
                      </a:pPr>
                      <a:r>
                        <a:rPr lang="en-IN" sz="1700" dirty="0">
                          <a:effectLst/>
                        </a:rPr>
                        <a:t>Outcome</a:t>
                      </a: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0600" marR="50600" marT="0" marB="0"/>
                </a:tc>
                <a:extLst>
                  <a:ext uri="{0D108BD9-81ED-4DB2-BD59-A6C34878D82A}">
                    <a16:rowId xmlns:a16="http://schemas.microsoft.com/office/drawing/2014/main" val="848177484"/>
                  </a:ext>
                </a:extLst>
              </a:tr>
              <a:tr h="2231249">
                <a:tc>
                  <a:txBody>
                    <a:bodyPr/>
                    <a:lstStyle/>
                    <a:p>
                      <a:pPr algn="l">
                        <a:lnSpc>
                          <a:spcPct val="100000"/>
                        </a:lnSpc>
                        <a:spcBef>
                          <a:spcPts val="55"/>
                        </a:spcBef>
                      </a:pPr>
                      <a:r>
                        <a:rPr lang="en-IN" sz="1700" dirty="0">
                          <a:effectLst/>
                        </a:rPr>
                        <a:t>1</a:t>
                      </a:r>
                    </a:p>
                  </a:txBody>
                  <a:tcPr marL="50600" marR="50600" marT="0" marB="0"/>
                </a:tc>
                <a:tc>
                  <a:txBody>
                    <a:bodyPr/>
                    <a:lstStyle/>
                    <a:p>
                      <a:pPr algn="l">
                        <a:lnSpc>
                          <a:spcPct val="100000"/>
                        </a:lnSpc>
                        <a:spcBef>
                          <a:spcPts val="55"/>
                        </a:spcBef>
                      </a:pPr>
                      <a:r>
                        <a:rPr lang="en-IN" sz="1700" dirty="0">
                          <a:effectLst/>
                        </a:rPr>
                        <a:t>Intellectual Property Rights in context of Traditional Knowledge and Career Expansion” 29.01.2021</a:t>
                      </a:r>
                    </a:p>
                  </a:txBody>
                  <a:tcPr marL="50600" marR="50600" marT="0" marB="0"/>
                </a:tc>
                <a:tc>
                  <a:txBody>
                    <a:bodyPr/>
                    <a:lstStyle/>
                    <a:p>
                      <a:pPr algn="l">
                        <a:lnSpc>
                          <a:spcPct val="100000"/>
                        </a:lnSpc>
                      </a:pPr>
                      <a:r>
                        <a:rPr lang="en-IN" sz="1700" dirty="0">
                          <a:effectLst/>
                        </a:rPr>
                        <a:t>Mr. Vikas Saraswat, Partner, Saraswat and Co. Advocates and IP Attorney, Delhi </a:t>
                      </a:r>
                    </a:p>
                    <a:p>
                      <a:pPr algn="l">
                        <a:lnSpc>
                          <a:spcPct val="100000"/>
                        </a:lnSpc>
                      </a:pPr>
                      <a:r>
                        <a:rPr lang="en-IN" sz="1700" dirty="0">
                          <a:effectLst/>
                        </a:rPr>
                        <a:t> </a:t>
                      </a:r>
                    </a:p>
                  </a:txBody>
                  <a:tcPr marL="50600" marR="50600" marT="0" marB="0"/>
                </a:tc>
                <a:tc>
                  <a:txBody>
                    <a:bodyPr/>
                    <a:lstStyle/>
                    <a:p>
                      <a:pPr marL="0" marR="0" lvl="0" indent="0" algn="l" defTabSz="685800" rtl="0" eaLnBrk="1" fontAlgn="auto" latinLnBrk="0" hangingPunct="1">
                        <a:lnSpc>
                          <a:spcPct val="100000"/>
                        </a:lnSpc>
                        <a:spcBef>
                          <a:spcPts val="55"/>
                        </a:spcBef>
                        <a:spcAft>
                          <a:spcPts val="0"/>
                        </a:spcAft>
                        <a:buClrTx/>
                        <a:buSzTx/>
                        <a:buFontTx/>
                        <a:buNone/>
                        <a:tabLst/>
                        <a:defRPr/>
                      </a:pPr>
                      <a:r>
                        <a:rPr lang="en-IN" sz="1700">
                          <a:effectLst/>
                        </a:rPr>
                        <a:t>53</a:t>
                      </a:r>
                    </a:p>
                  </a:txBody>
                  <a:tcPr marL="50600" marR="50600" marT="0" marB="0"/>
                </a:tc>
                <a:tc>
                  <a:txBody>
                    <a:bodyPr/>
                    <a:lstStyle/>
                    <a:p>
                      <a:pPr algn="l">
                        <a:lnSpc>
                          <a:spcPct val="100000"/>
                        </a:lnSpc>
                        <a:spcBef>
                          <a:spcPts val="35"/>
                        </a:spcBef>
                      </a:pPr>
                      <a:r>
                        <a:rPr lang="en-IN" sz="1700" dirty="0">
                          <a:effectLst/>
                        </a:rPr>
                        <a:t> Detailed knowledge in Geographical Indicators  towards Reclaiming our TK through IP. </a:t>
                      </a:r>
                    </a:p>
                    <a:p>
                      <a:pPr algn="l">
                        <a:lnSpc>
                          <a:spcPct val="100000"/>
                        </a:lnSpc>
                        <a:spcBef>
                          <a:spcPts val="35"/>
                        </a:spcBef>
                      </a:pPr>
                      <a:r>
                        <a:rPr lang="en-IN" sz="1700" dirty="0">
                          <a:effectLst/>
                        </a:rPr>
                        <a:t>Career options for science graduates were also elaborated</a:t>
                      </a: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0600" marR="50600" marT="0" marB="0"/>
                </a:tc>
                <a:extLst>
                  <a:ext uri="{0D108BD9-81ED-4DB2-BD59-A6C34878D82A}">
                    <a16:rowId xmlns:a16="http://schemas.microsoft.com/office/drawing/2014/main" val="836634639"/>
                  </a:ext>
                </a:extLst>
              </a:tr>
              <a:tr h="1983332">
                <a:tc>
                  <a:txBody>
                    <a:bodyPr/>
                    <a:lstStyle/>
                    <a:p>
                      <a:pPr marR="52070" indent="-5715" algn="l">
                        <a:lnSpc>
                          <a:spcPct val="100000"/>
                        </a:lnSpc>
                        <a:spcBef>
                          <a:spcPts val="5"/>
                        </a:spcBef>
                        <a:spcAft>
                          <a:spcPts val="0"/>
                        </a:spcAft>
                      </a:pPr>
                      <a:r>
                        <a:rPr lang="en-IN" sz="1700" dirty="0">
                          <a:effectLst/>
                        </a:rPr>
                        <a:t>2</a:t>
                      </a:r>
                    </a:p>
                  </a:txBody>
                  <a:tcPr marL="50600" marR="50600" marT="0" marB="0"/>
                </a:tc>
                <a:tc>
                  <a:txBody>
                    <a:bodyPr/>
                    <a:lstStyle/>
                    <a:p>
                      <a:pPr marR="52070" indent="-5715" algn="l">
                        <a:lnSpc>
                          <a:spcPct val="100000"/>
                        </a:lnSpc>
                        <a:spcBef>
                          <a:spcPts val="5"/>
                        </a:spcBef>
                        <a:spcAft>
                          <a:spcPts val="0"/>
                        </a:spcAft>
                      </a:pPr>
                      <a:r>
                        <a:rPr lang="en-IN" sz="1700" dirty="0">
                          <a:effectLst/>
                        </a:rPr>
                        <a:t>Planning and Writing Grant Proposals” 17.02.2022</a:t>
                      </a:r>
                    </a:p>
                  </a:txBody>
                  <a:tcPr marL="50600" marR="50600" marT="0" marB="0"/>
                </a:tc>
                <a:tc>
                  <a:txBody>
                    <a:bodyPr/>
                    <a:lstStyle/>
                    <a:p>
                      <a:pPr marR="147955" indent="2540" algn="l">
                        <a:lnSpc>
                          <a:spcPct val="100000"/>
                        </a:lnSpc>
                        <a:spcBef>
                          <a:spcPts val="35"/>
                        </a:spcBef>
                        <a:spcAft>
                          <a:spcPts val="0"/>
                        </a:spcAft>
                      </a:pPr>
                      <a:r>
                        <a:rPr lang="en-IN" sz="1700" dirty="0">
                          <a:effectLst/>
                        </a:rPr>
                        <a:t>Prof. S.C. </a:t>
                      </a:r>
                      <a:r>
                        <a:rPr lang="en-IN" sz="1700" dirty="0" err="1">
                          <a:effectLst/>
                        </a:rPr>
                        <a:t>Lakhotia</a:t>
                      </a:r>
                      <a:endParaRPr lang="en-IN" sz="1700" dirty="0">
                        <a:effectLst/>
                      </a:endParaRPr>
                    </a:p>
                    <a:p>
                      <a:pPr marR="147955" indent="2540" algn="l">
                        <a:lnSpc>
                          <a:spcPct val="100000"/>
                        </a:lnSpc>
                        <a:spcBef>
                          <a:spcPts val="35"/>
                        </a:spcBef>
                        <a:spcAft>
                          <a:spcPts val="0"/>
                        </a:spcAft>
                      </a:pPr>
                      <a:r>
                        <a:rPr lang="en-IN" sz="1700" dirty="0">
                          <a:effectLst/>
                        </a:rPr>
                        <a:t> SERB DF,  Zoology, B..H.U. Varanasi.</a:t>
                      </a:r>
                    </a:p>
                    <a:p>
                      <a:pPr marR="147955" indent="2540" algn="l">
                        <a:lnSpc>
                          <a:spcPct val="100000"/>
                        </a:lnSpc>
                        <a:spcBef>
                          <a:spcPts val="35"/>
                        </a:spcBef>
                        <a:spcAft>
                          <a:spcPts val="0"/>
                        </a:spcAft>
                      </a:pPr>
                      <a:r>
                        <a:rPr lang="en-IN" sz="1700" dirty="0">
                          <a:effectLst/>
                        </a:rPr>
                        <a:t>Prof. Uma Chaudhry, </a:t>
                      </a:r>
                      <a:r>
                        <a:rPr lang="en-IN" sz="1700" dirty="0" err="1">
                          <a:effectLst/>
                        </a:rPr>
                        <a:t>Biomed.Sci.Bhaskaracharya</a:t>
                      </a:r>
                      <a:r>
                        <a:rPr lang="en-IN" sz="1700" dirty="0">
                          <a:effectLst/>
                        </a:rPr>
                        <a:t> College of App. Sci. N. Delhi</a:t>
                      </a: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0600" marR="50600" marT="0" marB="0"/>
                </a:tc>
                <a:tc>
                  <a:txBody>
                    <a:bodyPr/>
                    <a:lstStyle/>
                    <a:p>
                      <a:pPr marL="0" marR="52070" lvl="0" indent="-5715" algn="l" defTabSz="685800" rtl="0" eaLnBrk="1" fontAlgn="auto" latinLnBrk="0" hangingPunct="1">
                        <a:lnSpc>
                          <a:spcPct val="100000"/>
                        </a:lnSpc>
                        <a:spcBef>
                          <a:spcPts val="5"/>
                        </a:spcBef>
                        <a:spcAft>
                          <a:spcPts val="0"/>
                        </a:spcAft>
                        <a:buClrTx/>
                        <a:buSzTx/>
                        <a:buFontTx/>
                        <a:buNone/>
                        <a:tabLst/>
                        <a:defRPr/>
                      </a:pPr>
                      <a:r>
                        <a:rPr lang="en-IN" sz="1700">
                          <a:effectLst/>
                        </a:rPr>
                        <a:t>136 </a:t>
                      </a:r>
                      <a:endParaRPr lang="en-IN" sz="1700">
                        <a:effectLst/>
                        <a:latin typeface="Times New Roman" panose="02020603050405020304" pitchFamily="18" charset="0"/>
                        <a:ea typeface="Times New Roman" panose="02020603050405020304" pitchFamily="18" charset="0"/>
                        <a:cs typeface="Mangal" panose="02040503050203030202" pitchFamily="18" charset="0"/>
                      </a:endParaRPr>
                    </a:p>
                  </a:txBody>
                  <a:tcPr marL="50600" marR="50600" marT="0" marB="0"/>
                </a:tc>
                <a:tc>
                  <a:txBody>
                    <a:bodyPr/>
                    <a:lstStyle/>
                    <a:p>
                      <a:pPr algn="l">
                        <a:lnSpc>
                          <a:spcPct val="100000"/>
                        </a:lnSpc>
                        <a:spcBef>
                          <a:spcPts val="35"/>
                        </a:spcBef>
                      </a:pPr>
                      <a:endParaRPr lang="en-IN" sz="1700" dirty="0">
                        <a:effectLst/>
                      </a:endParaRPr>
                    </a:p>
                    <a:p>
                      <a:pPr algn="l">
                        <a:lnSpc>
                          <a:spcPct val="100000"/>
                        </a:lnSpc>
                        <a:spcBef>
                          <a:spcPts val="35"/>
                        </a:spcBef>
                      </a:pPr>
                      <a:r>
                        <a:rPr lang="en-IN" sz="1700" dirty="0">
                          <a:effectLst/>
                        </a:rPr>
                        <a:t>Faculties were informed about the funding bodies and their scheme including DBT Star College scheme</a:t>
                      </a:r>
                      <a:endParaRPr lang="en-IN" sz="17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0600" marR="50600" marT="0" marB="0"/>
                </a:tc>
                <a:extLst>
                  <a:ext uri="{0D108BD9-81ED-4DB2-BD59-A6C34878D82A}">
                    <a16:rowId xmlns:a16="http://schemas.microsoft.com/office/drawing/2014/main" val="1919701293"/>
                  </a:ext>
                </a:extLst>
              </a:tr>
            </a:tbl>
          </a:graphicData>
        </a:graphic>
      </p:graphicFrame>
    </p:spTree>
    <p:extLst>
      <p:ext uri="{BB962C8B-B14F-4D97-AF65-F5344CB8AC3E}">
        <p14:creationId xmlns:p14="http://schemas.microsoft.com/office/powerpoint/2010/main" val="31533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2A293-87F6-4330-7B62-43C3B3B1A410}"/>
              </a:ext>
            </a:extLst>
          </p:cNvPr>
          <p:cNvSpPr>
            <a:spLocks noGrp="1"/>
          </p:cNvSpPr>
          <p:nvPr>
            <p:ph type="title"/>
          </p:nvPr>
        </p:nvSpPr>
        <p:spPr>
          <a:xfrm>
            <a:off x="628650" y="557188"/>
            <a:ext cx="7886700" cy="523467"/>
          </a:xfrm>
        </p:spPr>
        <p:txBody>
          <a:bodyPr>
            <a:noAutofit/>
          </a:bodyPr>
          <a:lstStyle/>
          <a:p>
            <a:pPr algn="ctr"/>
            <a:r>
              <a:rPr lang="en-US" sz="3600" dirty="0"/>
              <a:t>Online Outreach  Activities- 1 </a:t>
            </a:r>
          </a:p>
        </p:txBody>
      </p:sp>
      <p:graphicFrame>
        <p:nvGraphicFramePr>
          <p:cNvPr id="4" name="Content Placeholder 3">
            <a:extLst>
              <a:ext uri="{FF2B5EF4-FFF2-40B4-BE49-F238E27FC236}">
                <a16:creationId xmlns:a16="http://schemas.microsoft.com/office/drawing/2014/main" id="{9113E7F7-E39A-9550-D2BC-3B2DA6B9133A}"/>
              </a:ext>
            </a:extLst>
          </p:cNvPr>
          <p:cNvGraphicFramePr>
            <a:graphicFrameLocks noGrp="1"/>
          </p:cNvGraphicFramePr>
          <p:nvPr>
            <p:ph idx="1"/>
            <p:extLst>
              <p:ext uri="{D42A27DB-BD31-4B8C-83A1-F6EECF244321}">
                <p14:modId xmlns:p14="http://schemas.microsoft.com/office/powerpoint/2010/main" val="3500016753"/>
              </p:ext>
            </p:extLst>
          </p:nvPr>
        </p:nvGraphicFramePr>
        <p:xfrm>
          <a:off x="627505" y="1538287"/>
          <a:ext cx="7886700" cy="4936064"/>
        </p:xfrm>
        <a:graphic>
          <a:graphicData uri="http://schemas.openxmlformats.org/drawingml/2006/table">
            <a:tbl>
              <a:tblPr firstRow="1" firstCol="1" bandRow="1">
                <a:tableStyleId>{69CF1AB2-1976-4502-BF36-3FF5EA218861}</a:tableStyleId>
              </a:tblPr>
              <a:tblGrid>
                <a:gridCol w="494713">
                  <a:extLst>
                    <a:ext uri="{9D8B030D-6E8A-4147-A177-3AD203B41FA5}">
                      <a16:colId xmlns:a16="http://schemas.microsoft.com/office/drawing/2014/main" val="806831455"/>
                    </a:ext>
                  </a:extLst>
                </a:gridCol>
                <a:gridCol w="2743200">
                  <a:extLst>
                    <a:ext uri="{9D8B030D-6E8A-4147-A177-3AD203B41FA5}">
                      <a16:colId xmlns:a16="http://schemas.microsoft.com/office/drawing/2014/main" val="1673073581"/>
                    </a:ext>
                  </a:extLst>
                </a:gridCol>
                <a:gridCol w="2575148">
                  <a:extLst>
                    <a:ext uri="{9D8B030D-6E8A-4147-A177-3AD203B41FA5}">
                      <a16:colId xmlns:a16="http://schemas.microsoft.com/office/drawing/2014/main" val="3949425023"/>
                    </a:ext>
                  </a:extLst>
                </a:gridCol>
                <a:gridCol w="1190265">
                  <a:extLst>
                    <a:ext uri="{9D8B030D-6E8A-4147-A177-3AD203B41FA5}">
                      <a16:colId xmlns:a16="http://schemas.microsoft.com/office/drawing/2014/main" val="1929434699"/>
                    </a:ext>
                  </a:extLst>
                </a:gridCol>
                <a:gridCol w="883374">
                  <a:extLst>
                    <a:ext uri="{9D8B030D-6E8A-4147-A177-3AD203B41FA5}">
                      <a16:colId xmlns:a16="http://schemas.microsoft.com/office/drawing/2014/main" val="872993417"/>
                    </a:ext>
                  </a:extLst>
                </a:gridCol>
              </a:tblGrid>
              <a:tr h="623220">
                <a:tc>
                  <a:txBody>
                    <a:bodyPr/>
                    <a:lstStyle/>
                    <a:p>
                      <a:pPr algn="l">
                        <a:lnSpc>
                          <a:spcPts val="2120"/>
                        </a:lnSpc>
                      </a:pPr>
                      <a:endParaRPr lang="en-IN" sz="1600" dirty="0">
                        <a:effectLst/>
                        <a:latin typeface="+mj-lt"/>
                        <a:ea typeface="Times New Roman" panose="02020603050405020304" pitchFamily="18" charset="0"/>
                        <a:cs typeface="Mangal" panose="02040503050203030202" pitchFamily="18" charset="0"/>
                      </a:endParaRPr>
                    </a:p>
                  </a:txBody>
                  <a:tcPr marL="25601" marR="25601" marT="0" marB="0"/>
                </a:tc>
                <a:tc>
                  <a:txBody>
                    <a:bodyPr/>
                    <a:lstStyle/>
                    <a:p>
                      <a:pPr algn="l">
                        <a:lnSpc>
                          <a:spcPts val="2120"/>
                        </a:lnSpc>
                      </a:pPr>
                      <a:r>
                        <a:rPr lang="en-IN" sz="1600" dirty="0">
                          <a:effectLst/>
                        </a:rPr>
                        <a:t>Event</a:t>
                      </a:r>
                      <a:endParaRPr lang="en-IN" sz="1600" dirty="0">
                        <a:effectLst/>
                        <a:latin typeface="+mj-lt"/>
                        <a:ea typeface="Times New Roman" panose="02020603050405020304" pitchFamily="18" charset="0"/>
                        <a:cs typeface="Mangal" panose="02040503050203030202" pitchFamily="18" charset="0"/>
                      </a:endParaRPr>
                    </a:p>
                  </a:txBody>
                  <a:tcPr marL="25601" marR="25601" marT="0" marB="0"/>
                </a:tc>
                <a:tc>
                  <a:txBody>
                    <a:bodyPr/>
                    <a:lstStyle/>
                    <a:p>
                      <a:pPr algn="l">
                        <a:lnSpc>
                          <a:spcPts val="2120"/>
                        </a:lnSpc>
                      </a:pPr>
                      <a:r>
                        <a:rPr lang="en-IN" sz="1600" dirty="0">
                          <a:effectLst/>
                        </a:rPr>
                        <a:t>Activity</a:t>
                      </a:r>
                      <a:endParaRPr lang="en-IN" sz="1600" dirty="0">
                        <a:effectLst/>
                        <a:latin typeface="+mj-lt"/>
                        <a:ea typeface="Times New Roman" panose="02020603050405020304" pitchFamily="18" charset="0"/>
                        <a:cs typeface="Mangal" panose="02040503050203030202" pitchFamily="18" charset="0"/>
                      </a:endParaRPr>
                    </a:p>
                  </a:txBody>
                  <a:tcPr marL="25601" marR="25601" marT="0" marB="0"/>
                </a:tc>
                <a:tc>
                  <a:txBody>
                    <a:bodyPr/>
                    <a:lstStyle/>
                    <a:p>
                      <a:pPr algn="l">
                        <a:lnSpc>
                          <a:spcPts val="2120"/>
                        </a:lnSpc>
                      </a:pPr>
                      <a:r>
                        <a:rPr lang="en-IN" sz="1600" dirty="0">
                          <a:effectLst/>
                        </a:rPr>
                        <a:t>Number of Participants</a:t>
                      </a:r>
                      <a:endParaRPr lang="en-IN" sz="1600" dirty="0">
                        <a:effectLst/>
                        <a:latin typeface="+mj-lt"/>
                        <a:ea typeface="Times New Roman" panose="02020603050405020304" pitchFamily="18" charset="0"/>
                        <a:cs typeface="Mangal" panose="02040503050203030202" pitchFamily="18" charset="0"/>
                      </a:endParaRPr>
                    </a:p>
                  </a:txBody>
                  <a:tcPr marL="25601" marR="25601" marT="0" marB="0"/>
                </a:tc>
                <a:tc>
                  <a:txBody>
                    <a:bodyPr/>
                    <a:lstStyle/>
                    <a:p>
                      <a:pPr algn="l">
                        <a:lnSpc>
                          <a:spcPts val="2120"/>
                        </a:lnSpc>
                      </a:pPr>
                      <a:r>
                        <a:rPr lang="en-IN" sz="1600" dirty="0">
                          <a:effectLst/>
                        </a:rPr>
                        <a:t>Total</a:t>
                      </a:r>
                      <a:endParaRPr lang="en-IN" sz="1600" dirty="0">
                        <a:effectLst/>
                        <a:latin typeface="+mj-lt"/>
                        <a:ea typeface="Times New Roman" panose="02020603050405020304" pitchFamily="18" charset="0"/>
                        <a:cs typeface="Mangal" panose="02040503050203030202" pitchFamily="18" charset="0"/>
                      </a:endParaRPr>
                    </a:p>
                  </a:txBody>
                  <a:tcPr marL="100604" marR="100604" marT="0" marB="0"/>
                </a:tc>
                <a:extLst>
                  <a:ext uri="{0D108BD9-81ED-4DB2-BD59-A6C34878D82A}">
                    <a16:rowId xmlns:a16="http://schemas.microsoft.com/office/drawing/2014/main" val="2923721415"/>
                  </a:ext>
                </a:extLst>
              </a:tr>
              <a:tr h="320756">
                <a:tc>
                  <a:txBody>
                    <a:bodyPr/>
                    <a:lstStyle/>
                    <a:p>
                      <a:pPr algn="l">
                        <a:lnSpc>
                          <a:spcPts val="2120"/>
                        </a:lnSpc>
                      </a:pPr>
                      <a:r>
                        <a:rPr lang="en-IN" sz="1600" dirty="0">
                          <a:effectLst/>
                          <a:latin typeface="+mj-lt"/>
                          <a:ea typeface="Times New Roman" panose="02020603050405020304" pitchFamily="18" charset="0"/>
                          <a:cs typeface="Mangal" panose="02040503050203030202" pitchFamily="18" charset="0"/>
                        </a:rPr>
                        <a:t>1</a:t>
                      </a:r>
                    </a:p>
                  </a:txBody>
                  <a:tcPr marL="25601" marR="25601" marT="0" marB="0"/>
                </a:tc>
                <a:tc>
                  <a:txBody>
                    <a:bodyPr/>
                    <a:lstStyle/>
                    <a:p>
                      <a:pPr algn="l">
                        <a:lnSpc>
                          <a:spcPts val="2120"/>
                        </a:lnSpc>
                      </a:pPr>
                      <a:r>
                        <a:rPr lang="en-IN" sz="1600" dirty="0">
                          <a:effectLst/>
                          <a:latin typeface="+mj-lt"/>
                        </a:rPr>
                        <a:t>COVID 19-QUIZ </a:t>
                      </a:r>
                      <a:endParaRPr lang="en-IN" sz="1600" dirty="0">
                        <a:effectLst/>
                        <a:latin typeface="+mj-lt"/>
                        <a:ea typeface="Times New Roman" panose="02020603050405020304" pitchFamily="18" charset="0"/>
                        <a:cs typeface="Mangal" panose="02040503050203030202" pitchFamily="18" charset="0"/>
                      </a:endParaRPr>
                    </a:p>
                  </a:txBody>
                  <a:tcPr marL="25601" marR="25601" marT="0" marB="0"/>
                </a:tc>
                <a:tc>
                  <a:txBody>
                    <a:bodyPr/>
                    <a:lstStyle/>
                    <a:p>
                      <a:pPr algn="l">
                        <a:lnSpc>
                          <a:spcPts val="2120"/>
                        </a:lnSpc>
                      </a:pPr>
                      <a:r>
                        <a:rPr lang="en-IN" sz="1600" dirty="0">
                          <a:effectLst/>
                          <a:latin typeface="+mj-lt"/>
                        </a:rPr>
                        <a:t>A general Awareness quiz </a:t>
                      </a:r>
                      <a:endParaRPr lang="en-IN" sz="1600" dirty="0">
                        <a:effectLst/>
                        <a:latin typeface="+mj-lt"/>
                        <a:ea typeface="Times New Roman" panose="02020603050405020304" pitchFamily="18" charset="0"/>
                        <a:cs typeface="Mangal" panose="02040503050203030202" pitchFamily="18" charset="0"/>
                      </a:endParaRPr>
                    </a:p>
                  </a:txBody>
                  <a:tcPr marL="25601" marR="25601" marT="0" marB="0"/>
                </a:tc>
                <a:tc>
                  <a:txBody>
                    <a:bodyPr/>
                    <a:lstStyle/>
                    <a:p>
                      <a:pPr algn="l">
                        <a:lnSpc>
                          <a:spcPts val="2120"/>
                        </a:lnSpc>
                      </a:pPr>
                      <a:endParaRPr lang="en-IN" sz="1600" dirty="0">
                        <a:effectLst/>
                        <a:latin typeface="+mj-lt"/>
                        <a:ea typeface="Times New Roman" panose="02020603050405020304" pitchFamily="18" charset="0"/>
                        <a:cs typeface="Mangal" panose="02040503050203030202" pitchFamily="18" charset="0"/>
                      </a:endParaRPr>
                    </a:p>
                  </a:txBody>
                  <a:tcPr marL="25601" marR="25601" marT="0" marB="0"/>
                </a:tc>
                <a:tc>
                  <a:txBody>
                    <a:bodyPr/>
                    <a:lstStyle/>
                    <a:p>
                      <a:pPr algn="l">
                        <a:lnSpc>
                          <a:spcPts val="2120"/>
                        </a:lnSpc>
                      </a:pPr>
                      <a:r>
                        <a:rPr lang="en-IN" sz="1600" b="1" dirty="0">
                          <a:effectLst/>
                        </a:rPr>
                        <a:t>190</a:t>
                      </a:r>
                      <a:endParaRPr lang="en-IN" sz="1600" b="1" dirty="0">
                        <a:effectLst/>
                        <a:latin typeface="+mj-lt"/>
                        <a:ea typeface="Times New Roman" panose="02020603050405020304" pitchFamily="18" charset="0"/>
                        <a:cs typeface="Mangal" panose="02040503050203030202" pitchFamily="18" charset="0"/>
                      </a:endParaRPr>
                    </a:p>
                  </a:txBody>
                  <a:tcPr marL="100604" marR="100604" marT="0" marB="0"/>
                </a:tc>
                <a:extLst>
                  <a:ext uri="{0D108BD9-81ED-4DB2-BD59-A6C34878D82A}">
                    <a16:rowId xmlns:a16="http://schemas.microsoft.com/office/drawing/2014/main" val="1926686530"/>
                  </a:ext>
                </a:extLst>
              </a:tr>
              <a:tr h="2135538">
                <a:tc>
                  <a:txBody>
                    <a:bodyPr/>
                    <a:lstStyle/>
                    <a:p>
                      <a:pPr algn="l">
                        <a:lnSpc>
                          <a:spcPts val="2120"/>
                        </a:lnSpc>
                      </a:pPr>
                      <a:r>
                        <a:rPr lang="en-IN" sz="1600" dirty="0">
                          <a:effectLst/>
                          <a:latin typeface="+mj-lt"/>
                          <a:ea typeface="Times New Roman" panose="02020603050405020304" pitchFamily="18" charset="0"/>
                          <a:cs typeface="Mangal" panose="02040503050203030202" pitchFamily="18" charset="0"/>
                        </a:rPr>
                        <a:t>2</a:t>
                      </a:r>
                    </a:p>
                  </a:txBody>
                  <a:tcPr marL="25601" marR="25601" marT="0" marB="0"/>
                </a:tc>
                <a:tc>
                  <a:txBody>
                    <a:bodyPr/>
                    <a:lstStyle/>
                    <a:p>
                      <a:pPr algn="l">
                        <a:lnSpc>
                          <a:spcPts val="2120"/>
                        </a:lnSpc>
                      </a:pPr>
                      <a:r>
                        <a:rPr lang="en-IN" sz="1600" dirty="0">
                          <a:effectLst/>
                          <a:latin typeface="+mj-lt"/>
                        </a:rPr>
                        <a:t>Google classroom </a:t>
                      </a:r>
                    </a:p>
                    <a:p>
                      <a:pPr algn="l">
                        <a:lnSpc>
                          <a:spcPts val="2120"/>
                        </a:lnSpc>
                      </a:pPr>
                      <a:r>
                        <a:rPr lang="en-IN" sz="1600" dirty="0">
                          <a:effectLst/>
                          <a:latin typeface="+mj-lt"/>
                        </a:rPr>
                        <a:t>3-Day Knowledge assessment series on techniques for life science learners</a:t>
                      </a:r>
                    </a:p>
                    <a:p>
                      <a:pPr algn="l">
                        <a:lnSpc>
                          <a:spcPts val="2120"/>
                        </a:lnSpc>
                      </a:pPr>
                      <a:r>
                        <a:rPr lang="en-IN" sz="1600" dirty="0">
                          <a:effectLst/>
                          <a:latin typeface="+mj-lt"/>
                        </a:rPr>
                        <a:t>04-06.07.2020</a:t>
                      </a:r>
                      <a:endParaRPr lang="en-IN" sz="1600" dirty="0">
                        <a:effectLst/>
                        <a:latin typeface="+mj-lt"/>
                        <a:ea typeface="Times New Roman" panose="02020603050405020304" pitchFamily="18" charset="0"/>
                        <a:cs typeface="Mangal" panose="02040503050203030202" pitchFamily="18" charset="0"/>
                      </a:endParaRPr>
                    </a:p>
                  </a:txBody>
                  <a:tcPr marL="25601" marR="25601" marT="0" marB="0"/>
                </a:tc>
                <a:tc>
                  <a:txBody>
                    <a:bodyPr/>
                    <a:lstStyle/>
                    <a:p>
                      <a:pPr algn="l">
                        <a:lnSpc>
                          <a:spcPts val="2120"/>
                        </a:lnSpc>
                      </a:pPr>
                      <a:r>
                        <a:rPr lang="en-IN" sz="1600" dirty="0">
                          <a:effectLst/>
                          <a:latin typeface="+mj-lt"/>
                        </a:rPr>
                        <a:t>4 July-Basic Practical exercises performed in your labs. </a:t>
                      </a:r>
                    </a:p>
                    <a:p>
                      <a:pPr algn="l">
                        <a:lnSpc>
                          <a:spcPts val="2120"/>
                        </a:lnSpc>
                      </a:pPr>
                      <a:r>
                        <a:rPr lang="en-IN" sz="1600" dirty="0">
                          <a:effectLst/>
                          <a:latin typeface="+mj-lt"/>
                        </a:rPr>
                        <a:t>5 July -Genetics and Environment.</a:t>
                      </a:r>
                    </a:p>
                    <a:p>
                      <a:pPr algn="l">
                        <a:lnSpc>
                          <a:spcPts val="2120"/>
                        </a:lnSpc>
                      </a:pPr>
                      <a:r>
                        <a:rPr lang="en-IN" sz="1600" dirty="0">
                          <a:effectLst/>
                          <a:latin typeface="+mj-lt"/>
                        </a:rPr>
                        <a:t>6 July- Biotechnology Techniques</a:t>
                      </a:r>
                      <a:endParaRPr lang="en-IN" sz="1600" dirty="0">
                        <a:effectLst/>
                        <a:latin typeface="+mj-lt"/>
                        <a:ea typeface="Times New Roman" panose="02020603050405020304" pitchFamily="18" charset="0"/>
                        <a:cs typeface="Mangal" panose="02040503050203030202" pitchFamily="18" charset="0"/>
                      </a:endParaRPr>
                    </a:p>
                  </a:txBody>
                  <a:tcPr marL="25601" marR="25601" marT="0" marB="0"/>
                </a:tc>
                <a:tc>
                  <a:txBody>
                    <a:bodyPr/>
                    <a:lstStyle/>
                    <a:p>
                      <a:pPr algn="l">
                        <a:lnSpc>
                          <a:spcPts val="2120"/>
                        </a:lnSpc>
                      </a:pPr>
                      <a:r>
                        <a:rPr lang="en-IN" sz="1600" dirty="0">
                          <a:effectLst/>
                          <a:latin typeface="+mj-lt"/>
                        </a:rPr>
                        <a:t>126</a:t>
                      </a:r>
                    </a:p>
                    <a:p>
                      <a:pPr algn="l">
                        <a:lnSpc>
                          <a:spcPts val="2120"/>
                        </a:lnSpc>
                      </a:pPr>
                      <a:r>
                        <a:rPr lang="en-IN" sz="1600" dirty="0">
                          <a:effectLst/>
                          <a:latin typeface="+mj-lt"/>
                        </a:rPr>
                        <a:t>46UG+80PG</a:t>
                      </a:r>
                    </a:p>
                    <a:p>
                      <a:pPr algn="l">
                        <a:lnSpc>
                          <a:spcPts val="2120"/>
                        </a:lnSpc>
                      </a:pPr>
                      <a:r>
                        <a:rPr lang="en-IN" sz="1600" dirty="0">
                          <a:effectLst/>
                          <a:latin typeface="+mj-lt"/>
                        </a:rPr>
                        <a:t>137</a:t>
                      </a:r>
                    </a:p>
                    <a:p>
                      <a:pPr algn="l">
                        <a:lnSpc>
                          <a:spcPts val="2120"/>
                        </a:lnSpc>
                      </a:pPr>
                      <a:r>
                        <a:rPr lang="en-IN" sz="1600" dirty="0">
                          <a:effectLst/>
                          <a:latin typeface="+mj-lt"/>
                        </a:rPr>
                        <a:t>86UG+51PG+</a:t>
                      </a:r>
                    </a:p>
                    <a:p>
                      <a:pPr algn="l">
                        <a:lnSpc>
                          <a:spcPts val="2120"/>
                        </a:lnSpc>
                      </a:pPr>
                      <a:r>
                        <a:rPr lang="en-IN" sz="1600" dirty="0">
                          <a:effectLst/>
                          <a:latin typeface="+mj-lt"/>
                        </a:rPr>
                        <a:t>44 Others</a:t>
                      </a:r>
                    </a:p>
                    <a:p>
                      <a:pPr algn="l">
                        <a:lnSpc>
                          <a:spcPts val="2120"/>
                        </a:lnSpc>
                      </a:pPr>
                      <a:r>
                        <a:rPr lang="en-IN" sz="1600" dirty="0">
                          <a:effectLst/>
                          <a:latin typeface="+mj-lt"/>
                        </a:rPr>
                        <a:t>91UG+53PG+51 Others</a:t>
                      </a:r>
                      <a:endParaRPr lang="en-IN" sz="1600" dirty="0">
                        <a:effectLst/>
                        <a:latin typeface="+mj-lt"/>
                        <a:ea typeface="Times New Roman" panose="02020603050405020304" pitchFamily="18" charset="0"/>
                        <a:cs typeface="Mangal" panose="02040503050203030202" pitchFamily="18" charset="0"/>
                      </a:endParaRPr>
                    </a:p>
                  </a:txBody>
                  <a:tcPr marL="25601" marR="25601" marT="0" marB="0"/>
                </a:tc>
                <a:tc>
                  <a:txBody>
                    <a:bodyPr/>
                    <a:lstStyle/>
                    <a:p>
                      <a:pPr algn="l">
                        <a:lnSpc>
                          <a:spcPts val="2120"/>
                        </a:lnSpc>
                      </a:pPr>
                      <a:r>
                        <a:rPr lang="en-IN" sz="1600" b="1" dirty="0">
                          <a:effectLst/>
                        </a:rPr>
                        <a:t>145</a:t>
                      </a:r>
                    </a:p>
                    <a:p>
                      <a:pPr algn="l">
                        <a:lnSpc>
                          <a:spcPts val="2120"/>
                        </a:lnSpc>
                      </a:pPr>
                      <a:r>
                        <a:rPr lang="en-IN" sz="1600" b="1" dirty="0">
                          <a:effectLst/>
                        </a:rPr>
                        <a:t> </a:t>
                      </a:r>
                    </a:p>
                    <a:p>
                      <a:pPr algn="l">
                        <a:lnSpc>
                          <a:spcPts val="2120"/>
                        </a:lnSpc>
                      </a:pPr>
                      <a:r>
                        <a:rPr lang="en-IN" sz="1600" b="1" dirty="0">
                          <a:effectLst/>
                        </a:rPr>
                        <a:t> </a:t>
                      </a:r>
                    </a:p>
                    <a:p>
                      <a:pPr algn="l">
                        <a:lnSpc>
                          <a:spcPts val="2120"/>
                        </a:lnSpc>
                      </a:pPr>
                      <a:r>
                        <a:rPr lang="en-IN" sz="1600" b="1" dirty="0">
                          <a:effectLst/>
                        </a:rPr>
                        <a:t>157</a:t>
                      </a:r>
                    </a:p>
                    <a:p>
                      <a:pPr algn="l">
                        <a:lnSpc>
                          <a:spcPts val="2120"/>
                        </a:lnSpc>
                      </a:pPr>
                      <a:r>
                        <a:rPr lang="en-IN" sz="1600" b="1" dirty="0">
                          <a:effectLst/>
                        </a:rPr>
                        <a:t> </a:t>
                      </a:r>
                    </a:p>
                    <a:p>
                      <a:pPr algn="l">
                        <a:lnSpc>
                          <a:spcPts val="2120"/>
                        </a:lnSpc>
                      </a:pPr>
                      <a:r>
                        <a:rPr lang="en-IN" sz="1600" b="1" dirty="0">
                          <a:effectLst/>
                        </a:rPr>
                        <a:t>156</a:t>
                      </a:r>
                      <a:endParaRPr lang="en-IN" sz="1600" b="1" dirty="0">
                        <a:effectLst/>
                        <a:latin typeface="+mj-lt"/>
                        <a:ea typeface="Times New Roman" panose="02020603050405020304" pitchFamily="18" charset="0"/>
                        <a:cs typeface="Mangal" panose="02040503050203030202" pitchFamily="18" charset="0"/>
                      </a:endParaRPr>
                    </a:p>
                  </a:txBody>
                  <a:tcPr marL="100604" marR="100604" marT="0" marB="0"/>
                </a:tc>
                <a:extLst>
                  <a:ext uri="{0D108BD9-81ED-4DB2-BD59-A6C34878D82A}">
                    <a16:rowId xmlns:a16="http://schemas.microsoft.com/office/drawing/2014/main" val="2508918658"/>
                  </a:ext>
                </a:extLst>
              </a:tr>
              <a:tr h="1530611">
                <a:tc>
                  <a:txBody>
                    <a:bodyPr/>
                    <a:lstStyle/>
                    <a:p>
                      <a:pPr algn="l">
                        <a:lnSpc>
                          <a:spcPts val="2120"/>
                        </a:lnSpc>
                      </a:pPr>
                      <a:r>
                        <a:rPr lang="en-IN" sz="1600" dirty="0">
                          <a:effectLst/>
                          <a:latin typeface="+mj-lt"/>
                          <a:ea typeface="Times New Roman" panose="02020603050405020304" pitchFamily="18" charset="0"/>
                          <a:cs typeface="Mangal" panose="02040503050203030202" pitchFamily="18" charset="0"/>
                        </a:rPr>
                        <a:t>3</a:t>
                      </a:r>
                    </a:p>
                  </a:txBody>
                  <a:tcPr marL="68593" marR="68593" marT="0" marB="0"/>
                </a:tc>
                <a:tc>
                  <a:txBody>
                    <a:bodyPr/>
                    <a:lstStyle/>
                    <a:p>
                      <a:pPr algn="l">
                        <a:lnSpc>
                          <a:spcPts val="2120"/>
                        </a:lnSpc>
                      </a:pPr>
                      <a:r>
                        <a:rPr lang="en-IN" sz="1600" dirty="0">
                          <a:solidFill>
                            <a:srgbClr val="000000"/>
                          </a:solidFill>
                          <a:effectLst/>
                          <a:latin typeface="+mj-lt"/>
                        </a:rPr>
                        <a:t>Locust Swarming: A Curse for Agriculture”</a:t>
                      </a:r>
                      <a:endParaRPr lang="en-IN" sz="1600" dirty="0">
                        <a:effectLst/>
                        <a:latin typeface="+mj-lt"/>
                      </a:endParaRPr>
                    </a:p>
                    <a:p>
                      <a:pPr algn="l">
                        <a:lnSpc>
                          <a:spcPts val="2120"/>
                        </a:lnSpc>
                      </a:pPr>
                      <a:r>
                        <a:rPr lang="en-IN" sz="1600" dirty="0">
                          <a:solidFill>
                            <a:srgbClr val="000000"/>
                          </a:solidFill>
                          <a:effectLst/>
                          <a:latin typeface="+mj-lt"/>
                        </a:rPr>
                        <a:t> 24.02.2021</a:t>
                      </a:r>
                      <a:endParaRPr lang="en-IN" sz="1600" dirty="0">
                        <a:effectLst/>
                        <a:latin typeface="+mj-lt"/>
                        <a:ea typeface="Times New Roman" panose="02020603050405020304" pitchFamily="18" charset="0"/>
                        <a:cs typeface="Mangal" panose="02040503050203030202" pitchFamily="18" charset="0"/>
                      </a:endParaRPr>
                    </a:p>
                  </a:txBody>
                  <a:tcPr marL="68593" marR="68593" marT="0" marB="0"/>
                </a:tc>
                <a:tc>
                  <a:txBody>
                    <a:bodyPr/>
                    <a:lstStyle/>
                    <a:p>
                      <a:pPr algn="l">
                        <a:lnSpc>
                          <a:spcPts val="2120"/>
                        </a:lnSpc>
                      </a:pPr>
                      <a:r>
                        <a:rPr lang="en-IN" sz="1600" b="1" dirty="0" err="1">
                          <a:solidFill>
                            <a:srgbClr val="000000"/>
                          </a:solidFill>
                          <a:effectLst/>
                          <a:latin typeface="+mj-lt"/>
                        </a:rPr>
                        <a:t>Dr.</a:t>
                      </a:r>
                      <a:r>
                        <a:rPr lang="en-IN" sz="1600" b="1" dirty="0">
                          <a:solidFill>
                            <a:srgbClr val="000000"/>
                          </a:solidFill>
                          <a:effectLst/>
                          <a:latin typeface="+mj-lt"/>
                        </a:rPr>
                        <a:t> </a:t>
                      </a:r>
                      <a:r>
                        <a:rPr lang="en-IN" sz="1600" b="1" dirty="0" err="1">
                          <a:solidFill>
                            <a:srgbClr val="000000"/>
                          </a:solidFill>
                          <a:effectLst/>
                          <a:latin typeface="+mj-lt"/>
                        </a:rPr>
                        <a:t>Muzzaffar</a:t>
                      </a:r>
                      <a:r>
                        <a:rPr lang="en-IN" sz="1600" b="1" dirty="0">
                          <a:solidFill>
                            <a:srgbClr val="000000"/>
                          </a:solidFill>
                          <a:effectLst/>
                          <a:latin typeface="+mj-lt"/>
                        </a:rPr>
                        <a:t> </a:t>
                      </a:r>
                      <a:r>
                        <a:rPr lang="en-IN" sz="1600" b="1" dirty="0" err="1">
                          <a:solidFill>
                            <a:srgbClr val="000000"/>
                          </a:solidFill>
                          <a:effectLst/>
                          <a:latin typeface="+mj-lt"/>
                        </a:rPr>
                        <a:t>Atiqui</a:t>
                      </a:r>
                      <a:endParaRPr lang="en-IN" sz="1600" dirty="0">
                        <a:effectLst/>
                        <a:latin typeface="+mj-lt"/>
                      </a:endParaRPr>
                    </a:p>
                    <a:p>
                      <a:pPr algn="l">
                        <a:lnSpc>
                          <a:spcPts val="2120"/>
                        </a:lnSpc>
                      </a:pPr>
                      <a:r>
                        <a:rPr lang="en-IN" sz="1600" dirty="0">
                          <a:solidFill>
                            <a:srgbClr val="000000"/>
                          </a:solidFill>
                          <a:effectLst/>
                          <a:latin typeface="+mj-lt"/>
                        </a:rPr>
                        <a:t>Associate Professor.</a:t>
                      </a:r>
                      <a:endParaRPr lang="en-IN" sz="1600" dirty="0">
                        <a:effectLst/>
                        <a:latin typeface="+mj-lt"/>
                      </a:endParaRPr>
                    </a:p>
                    <a:p>
                      <a:pPr algn="l">
                        <a:lnSpc>
                          <a:spcPts val="2120"/>
                        </a:lnSpc>
                      </a:pPr>
                      <a:r>
                        <a:rPr lang="en-IN" sz="1600" dirty="0">
                          <a:solidFill>
                            <a:srgbClr val="000000"/>
                          </a:solidFill>
                          <a:effectLst/>
                          <a:latin typeface="+mj-lt"/>
                        </a:rPr>
                        <a:t>A. Islamia College</a:t>
                      </a:r>
                      <a:endParaRPr lang="en-IN" sz="1600" dirty="0">
                        <a:effectLst/>
                        <a:latin typeface="+mj-lt"/>
                      </a:endParaRPr>
                    </a:p>
                    <a:p>
                      <a:pPr algn="l">
                        <a:lnSpc>
                          <a:spcPts val="2120"/>
                        </a:lnSpc>
                      </a:pPr>
                      <a:r>
                        <a:rPr lang="en-IN" sz="1600" dirty="0">
                          <a:solidFill>
                            <a:srgbClr val="000000"/>
                          </a:solidFill>
                          <a:effectLst/>
                          <a:latin typeface="+mj-lt"/>
                        </a:rPr>
                        <a:t>Lucknow </a:t>
                      </a:r>
                      <a:endParaRPr lang="en-IN" sz="1600" dirty="0">
                        <a:effectLst/>
                        <a:latin typeface="+mj-lt"/>
                      </a:endParaRPr>
                    </a:p>
                    <a:p>
                      <a:pPr algn="l">
                        <a:lnSpc>
                          <a:spcPts val="2120"/>
                        </a:lnSpc>
                      </a:pPr>
                      <a:r>
                        <a:rPr lang="en-IN" sz="1600" dirty="0">
                          <a:solidFill>
                            <a:srgbClr val="000000"/>
                          </a:solidFill>
                          <a:effectLst/>
                          <a:latin typeface="+mj-lt"/>
                        </a:rPr>
                        <a:t> </a:t>
                      </a:r>
                      <a:endParaRPr lang="en-IN" sz="1600" dirty="0">
                        <a:effectLst/>
                        <a:latin typeface="+mj-lt"/>
                        <a:ea typeface="Times New Roman" panose="02020603050405020304" pitchFamily="18" charset="0"/>
                        <a:cs typeface="Mangal" panose="02040503050203030202" pitchFamily="18" charset="0"/>
                      </a:endParaRPr>
                    </a:p>
                  </a:txBody>
                  <a:tcPr marL="68593" marR="68593" marT="0" marB="0"/>
                </a:tc>
                <a:tc>
                  <a:txBody>
                    <a:bodyPr/>
                    <a:lstStyle/>
                    <a:p>
                      <a:pPr algn="l">
                        <a:lnSpc>
                          <a:spcPts val="2120"/>
                        </a:lnSpc>
                      </a:pPr>
                      <a:r>
                        <a:rPr lang="en-IN" sz="1600" dirty="0">
                          <a:solidFill>
                            <a:srgbClr val="000000"/>
                          </a:solidFill>
                          <a:effectLst/>
                          <a:latin typeface="+mj-lt"/>
                        </a:rPr>
                        <a:t>158</a:t>
                      </a:r>
                      <a:endParaRPr lang="en-IN" sz="1600" dirty="0">
                        <a:effectLst/>
                        <a:latin typeface="+mj-lt"/>
                      </a:endParaRPr>
                    </a:p>
                    <a:p>
                      <a:pPr algn="l">
                        <a:lnSpc>
                          <a:spcPts val="2120"/>
                        </a:lnSpc>
                      </a:pPr>
                      <a:r>
                        <a:rPr lang="en-IN" sz="1600" dirty="0">
                          <a:solidFill>
                            <a:srgbClr val="000000"/>
                          </a:solidFill>
                          <a:effectLst/>
                          <a:latin typeface="+mj-lt"/>
                        </a:rPr>
                        <a:t>From different institutions of Aligarh, </a:t>
                      </a:r>
                      <a:r>
                        <a:rPr lang="en-IN" sz="1600" dirty="0" err="1">
                          <a:solidFill>
                            <a:srgbClr val="000000"/>
                          </a:solidFill>
                          <a:effectLst/>
                          <a:latin typeface="+mj-lt"/>
                        </a:rPr>
                        <a:t>Khurja</a:t>
                      </a:r>
                      <a:r>
                        <a:rPr lang="en-IN" sz="1600" dirty="0">
                          <a:solidFill>
                            <a:srgbClr val="000000"/>
                          </a:solidFill>
                          <a:effectLst/>
                          <a:latin typeface="+mj-lt"/>
                        </a:rPr>
                        <a:t>, Lucknow </a:t>
                      </a:r>
                      <a:endParaRPr lang="en-IN" sz="1600" dirty="0">
                        <a:effectLst/>
                        <a:latin typeface="+mj-lt"/>
                        <a:ea typeface="Times New Roman" panose="02020603050405020304" pitchFamily="18" charset="0"/>
                        <a:cs typeface="Mangal" panose="02040503050203030202" pitchFamily="18" charset="0"/>
                      </a:endParaRPr>
                    </a:p>
                  </a:txBody>
                  <a:tcPr marL="68593" marR="68593" marT="0" marB="0"/>
                </a:tc>
                <a:tc>
                  <a:txBody>
                    <a:bodyPr/>
                    <a:lstStyle/>
                    <a:p>
                      <a:pPr algn="l">
                        <a:lnSpc>
                          <a:spcPts val="2120"/>
                        </a:lnSpc>
                      </a:pPr>
                      <a:r>
                        <a:rPr lang="en-IN" sz="1600" b="1" dirty="0">
                          <a:solidFill>
                            <a:srgbClr val="000000"/>
                          </a:solidFill>
                          <a:effectLst/>
                        </a:rPr>
                        <a:t>158</a:t>
                      </a:r>
                      <a:endParaRPr lang="en-IN" sz="1600" b="1" dirty="0">
                        <a:effectLst/>
                        <a:latin typeface="+mj-lt"/>
                        <a:ea typeface="Times New Roman" panose="02020603050405020304" pitchFamily="18" charset="0"/>
                        <a:cs typeface="Mangal" panose="02040503050203030202" pitchFamily="18" charset="0"/>
                      </a:endParaRPr>
                    </a:p>
                  </a:txBody>
                  <a:tcPr marL="68593" marR="68593" marT="0" marB="0"/>
                </a:tc>
                <a:extLst>
                  <a:ext uri="{0D108BD9-81ED-4DB2-BD59-A6C34878D82A}">
                    <a16:rowId xmlns:a16="http://schemas.microsoft.com/office/drawing/2014/main" val="1808543658"/>
                  </a:ext>
                </a:extLst>
              </a:tr>
            </a:tbl>
          </a:graphicData>
        </a:graphic>
      </p:graphicFrame>
    </p:spTree>
    <p:extLst>
      <p:ext uri="{BB962C8B-B14F-4D97-AF65-F5344CB8AC3E}">
        <p14:creationId xmlns:p14="http://schemas.microsoft.com/office/powerpoint/2010/main" val="339364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73941-2035-453D-CB9B-F0BAD36F7810}"/>
              </a:ext>
            </a:extLst>
          </p:cNvPr>
          <p:cNvSpPr>
            <a:spLocks noGrp="1"/>
          </p:cNvSpPr>
          <p:nvPr>
            <p:ph type="title"/>
          </p:nvPr>
        </p:nvSpPr>
        <p:spPr>
          <a:xfrm>
            <a:off x="914401" y="365127"/>
            <a:ext cx="6354042" cy="590838"/>
          </a:xfrm>
        </p:spPr>
        <p:txBody>
          <a:bodyPr>
            <a:normAutofit/>
          </a:bodyPr>
          <a:lstStyle/>
          <a:p>
            <a:pPr algn="ctr"/>
            <a:r>
              <a:rPr lang="en-US" sz="3200" dirty="0"/>
              <a:t>Online Outreach  Activities- 2 </a:t>
            </a:r>
            <a:endParaRPr lang="en-US" dirty="0"/>
          </a:p>
        </p:txBody>
      </p:sp>
      <p:graphicFrame>
        <p:nvGraphicFramePr>
          <p:cNvPr id="5" name="Table 4">
            <a:extLst>
              <a:ext uri="{FF2B5EF4-FFF2-40B4-BE49-F238E27FC236}">
                <a16:creationId xmlns:a16="http://schemas.microsoft.com/office/drawing/2014/main" id="{881F2035-9D40-EB7A-91C2-50373E01BC92}"/>
              </a:ext>
            </a:extLst>
          </p:cNvPr>
          <p:cNvGraphicFramePr>
            <a:graphicFrameLocks noGrp="1"/>
          </p:cNvGraphicFramePr>
          <p:nvPr>
            <p:extLst>
              <p:ext uri="{D42A27DB-BD31-4B8C-83A1-F6EECF244321}">
                <p14:modId xmlns:p14="http://schemas.microsoft.com/office/powerpoint/2010/main" val="1094956730"/>
              </p:ext>
            </p:extLst>
          </p:nvPr>
        </p:nvGraphicFramePr>
        <p:xfrm>
          <a:off x="496310" y="1059445"/>
          <a:ext cx="7555257" cy="5335143"/>
        </p:xfrm>
        <a:graphic>
          <a:graphicData uri="http://schemas.openxmlformats.org/drawingml/2006/table">
            <a:tbl>
              <a:tblPr firstRow="1" firstCol="1" lastRow="1" lastCol="1" bandRow="1" bandCol="1">
                <a:tableStyleId>{B301B821-A1FF-4177-AEE7-76D212191A09}</a:tableStyleId>
              </a:tblPr>
              <a:tblGrid>
                <a:gridCol w="330835">
                  <a:extLst>
                    <a:ext uri="{9D8B030D-6E8A-4147-A177-3AD203B41FA5}">
                      <a16:colId xmlns:a16="http://schemas.microsoft.com/office/drawing/2014/main" val="483063249"/>
                    </a:ext>
                  </a:extLst>
                </a:gridCol>
                <a:gridCol w="1888346">
                  <a:extLst>
                    <a:ext uri="{9D8B030D-6E8A-4147-A177-3AD203B41FA5}">
                      <a16:colId xmlns:a16="http://schemas.microsoft.com/office/drawing/2014/main" val="143699787"/>
                    </a:ext>
                  </a:extLst>
                </a:gridCol>
                <a:gridCol w="2427677">
                  <a:extLst>
                    <a:ext uri="{9D8B030D-6E8A-4147-A177-3AD203B41FA5}">
                      <a16:colId xmlns:a16="http://schemas.microsoft.com/office/drawing/2014/main" val="2390916326"/>
                    </a:ext>
                  </a:extLst>
                </a:gridCol>
                <a:gridCol w="1484580">
                  <a:extLst>
                    <a:ext uri="{9D8B030D-6E8A-4147-A177-3AD203B41FA5}">
                      <a16:colId xmlns:a16="http://schemas.microsoft.com/office/drawing/2014/main" val="2143173470"/>
                    </a:ext>
                  </a:extLst>
                </a:gridCol>
                <a:gridCol w="1423819">
                  <a:extLst>
                    <a:ext uri="{9D8B030D-6E8A-4147-A177-3AD203B41FA5}">
                      <a16:colId xmlns:a16="http://schemas.microsoft.com/office/drawing/2014/main" val="13170977"/>
                    </a:ext>
                  </a:extLst>
                </a:gridCol>
              </a:tblGrid>
              <a:tr h="213995">
                <a:tc>
                  <a:txBody>
                    <a:bodyPr/>
                    <a:lstStyle/>
                    <a:p>
                      <a:pPr algn="l">
                        <a:lnSpc>
                          <a:spcPts val="2120"/>
                        </a:lnSpc>
                        <a:spcBef>
                          <a:spcPts val="105"/>
                        </a:spcBef>
                      </a:pP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tc>
                  <a:txBody>
                    <a:bodyPr/>
                    <a:lstStyle/>
                    <a:p>
                      <a:pPr algn="l">
                        <a:lnSpc>
                          <a:spcPts val="2120"/>
                        </a:lnSpc>
                        <a:spcBef>
                          <a:spcPts val="105"/>
                        </a:spcBef>
                      </a:pPr>
                      <a:r>
                        <a:rPr lang="en-US" sz="1600">
                          <a:effectLst/>
                        </a:rPr>
                        <a:t>Name</a:t>
                      </a:r>
                      <a:r>
                        <a:rPr lang="en-US" sz="1600" spc="-10">
                          <a:effectLst/>
                        </a:rPr>
                        <a:t> </a:t>
                      </a:r>
                      <a:r>
                        <a:rPr lang="en-US" sz="1600">
                          <a:effectLst/>
                        </a:rPr>
                        <a:t>of</a:t>
                      </a:r>
                      <a:r>
                        <a:rPr lang="en-US" sz="1600" spc="-25">
                          <a:effectLst/>
                        </a:rPr>
                        <a:t> </a:t>
                      </a:r>
                      <a:r>
                        <a:rPr lang="en-US" sz="1600">
                          <a:effectLst/>
                        </a:rPr>
                        <a:t>Event</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tc>
                  <a:txBody>
                    <a:bodyPr/>
                    <a:lstStyle/>
                    <a:p>
                      <a:pPr algn="l">
                        <a:lnSpc>
                          <a:spcPts val="2120"/>
                        </a:lnSpc>
                        <a:spcBef>
                          <a:spcPts val="105"/>
                        </a:spcBef>
                      </a:pPr>
                      <a:r>
                        <a:rPr lang="en-US" sz="1600">
                          <a:effectLst/>
                        </a:rPr>
                        <a:t>Speakers/Judges</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tc>
                  <a:txBody>
                    <a:bodyPr/>
                    <a:lstStyle/>
                    <a:p>
                      <a:pPr algn="l">
                        <a:lnSpc>
                          <a:spcPts val="2120"/>
                        </a:lnSpc>
                        <a:spcBef>
                          <a:spcPts val="105"/>
                        </a:spcBef>
                      </a:pPr>
                      <a:r>
                        <a:rPr lang="en-US" sz="1600">
                          <a:effectLst/>
                        </a:rPr>
                        <a:t>No of Participants</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tc>
                  <a:txBody>
                    <a:bodyPr/>
                    <a:lstStyle/>
                    <a:p>
                      <a:pPr algn="l">
                        <a:lnSpc>
                          <a:spcPts val="2120"/>
                        </a:lnSpc>
                        <a:spcBef>
                          <a:spcPts val="105"/>
                        </a:spcBef>
                      </a:pPr>
                      <a:r>
                        <a:rPr lang="en-US" sz="1600">
                          <a:effectLst/>
                        </a:rPr>
                        <a:t>Organized</a:t>
                      </a:r>
                      <a:r>
                        <a:rPr lang="en-US" sz="1600" spc="20">
                          <a:effectLst/>
                        </a:rPr>
                        <a:t> </a:t>
                      </a:r>
                      <a:r>
                        <a:rPr lang="en-US" sz="1600">
                          <a:effectLst/>
                        </a:rPr>
                        <a:t>By</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extLst>
                  <a:ext uri="{0D108BD9-81ED-4DB2-BD59-A6C34878D82A}">
                    <a16:rowId xmlns:a16="http://schemas.microsoft.com/office/drawing/2014/main" val="3545690753"/>
                  </a:ext>
                </a:extLst>
              </a:tr>
              <a:tr h="884555">
                <a:tc>
                  <a:txBody>
                    <a:bodyPr/>
                    <a:lstStyle/>
                    <a:p>
                      <a:pPr marR="177800" indent="635" algn="l">
                        <a:lnSpc>
                          <a:spcPts val="2120"/>
                        </a:lnSpc>
                        <a:spcBef>
                          <a:spcPts val="105"/>
                        </a:spcBef>
                        <a:spcAft>
                          <a:spcPts val="0"/>
                        </a:spcAft>
                      </a:pPr>
                      <a:r>
                        <a:rPr lang="en-IN" sz="1600" dirty="0">
                          <a:effectLst/>
                          <a:latin typeface="Aptos" panose="020B0004020202020204" pitchFamily="34" charset="0"/>
                          <a:ea typeface="Times New Roman" panose="02020603050405020304" pitchFamily="18" charset="0"/>
                          <a:cs typeface="Mangal" panose="02040503050203030202" pitchFamily="18" charset="0"/>
                        </a:rPr>
                        <a:t> 4</a:t>
                      </a:r>
                    </a:p>
                  </a:txBody>
                  <a:tcPr marL="0" marR="0" marT="0" marB="0" anchor="ctr"/>
                </a:tc>
                <a:tc>
                  <a:txBody>
                    <a:bodyPr/>
                    <a:lstStyle/>
                    <a:p>
                      <a:pPr marR="42545" indent="1905" algn="l">
                        <a:lnSpc>
                          <a:spcPts val="2120"/>
                        </a:lnSpc>
                        <a:spcBef>
                          <a:spcPts val="105"/>
                        </a:spcBef>
                        <a:spcAft>
                          <a:spcPts val="0"/>
                        </a:spcAft>
                      </a:pPr>
                      <a:r>
                        <a:rPr lang="en-US" sz="1600" dirty="0">
                          <a:effectLst/>
                        </a:rPr>
                        <a:t>A </a:t>
                      </a:r>
                      <a:r>
                        <a:rPr lang="en-IN" sz="1600" dirty="0">
                          <a:effectLst/>
                        </a:rPr>
                        <a:t>Digital Educational Tools</a:t>
                      </a:r>
                      <a:br>
                        <a:rPr lang="en-IN" sz="1600" dirty="0">
                          <a:effectLst/>
                        </a:rPr>
                      </a:br>
                      <a:r>
                        <a:rPr lang="en-IN" sz="1600" dirty="0">
                          <a:effectLst/>
                        </a:rPr>
                        <a:t>Learning with Online Platforms &amp; Mobile” 4-5 October 2021</a:t>
                      </a:r>
                    </a:p>
                    <a:p>
                      <a:pPr marR="177800" indent="635" algn="l">
                        <a:lnSpc>
                          <a:spcPts val="2120"/>
                        </a:lnSpc>
                        <a:spcBef>
                          <a:spcPts val="105"/>
                        </a:spcBef>
                        <a:spcAft>
                          <a:spcPts val="0"/>
                        </a:spcAft>
                      </a:pPr>
                      <a:r>
                        <a:rPr lang="en-IN" sz="1600" dirty="0">
                          <a:effectLst/>
                        </a:rPr>
                        <a:t> </a:t>
                      </a:r>
                    </a:p>
                    <a:p>
                      <a:pPr marR="177800" indent="635" algn="l">
                        <a:lnSpc>
                          <a:spcPts val="2120"/>
                        </a:lnSpc>
                        <a:spcBef>
                          <a:spcPts val="105"/>
                        </a:spcBef>
                        <a:spcAft>
                          <a:spcPts val="0"/>
                        </a:spcAft>
                      </a:pPr>
                      <a:br>
                        <a:rPr lang="en-IN" sz="1600" dirty="0">
                          <a:effectLst/>
                        </a:rPr>
                      </a:b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tc>
                  <a:txBody>
                    <a:bodyPr/>
                    <a:lstStyle/>
                    <a:p>
                      <a:pPr marR="68580" indent="635" algn="l">
                        <a:lnSpc>
                          <a:spcPts val="2120"/>
                        </a:lnSpc>
                        <a:spcBef>
                          <a:spcPts val="105"/>
                        </a:spcBef>
                        <a:spcAft>
                          <a:spcPts val="0"/>
                        </a:spcAft>
                      </a:pPr>
                      <a:r>
                        <a:rPr lang="en-IN" sz="1600" dirty="0" err="1">
                          <a:effectLst/>
                        </a:rPr>
                        <a:t>Dr.</a:t>
                      </a:r>
                      <a:r>
                        <a:rPr lang="en-IN" sz="1600" dirty="0">
                          <a:effectLst/>
                        </a:rPr>
                        <a:t> Richa Arya,</a:t>
                      </a:r>
                      <a:r>
                        <a:rPr lang="en-US" sz="1600" dirty="0">
                          <a:effectLst/>
                        </a:rPr>
                        <a:t>, Asst. .Prof. </a:t>
                      </a:r>
                      <a:r>
                        <a:rPr lang="en-US" sz="1600" dirty="0" err="1">
                          <a:effectLst/>
                        </a:rPr>
                        <a:t>Cyto</a:t>
                      </a:r>
                      <a:r>
                        <a:rPr lang="en-US" sz="1600" dirty="0">
                          <a:effectLst/>
                        </a:rPr>
                        <a:t> Lab, Zoology </a:t>
                      </a:r>
                      <a:r>
                        <a:rPr lang="en-US" sz="1600" dirty="0" err="1">
                          <a:effectLst/>
                        </a:rPr>
                        <a:t>Deptt</a:t>
                      </a:r>
                      <a:r>
                        <a:rPr lang="en-US" sz="1600" dirty="0">
                          <a:effectLst/>
                        </a:rPr>
                        <a:t>, </a:t>
                      </a:r>
                      <a:r>
                        <a:rPr lang="en-IN" sz="1600" dirty="0">
                          <a:effectLst/>
                        </a:rPr>
                        <a:t>BHU, Varanasi</a:t>
                      </a:r>
                    </a:p>
                    <a:p>
                      <a:pPr marR="68580" indent="635" algn="l">
                        <a:lnSpc>
                          <a:spcPts val="2120"/>
                        </a:lnSpc>
                        <a:spcBef>
                          <a:spcPts val="105"/>
                        </a:spcBef>
                        <a:spcAft>
                          <a:spcPts val="0"/>
                        </a:spcAft>
                      </a:pPr>
                      <a:r>
                        <a:rPr lang="en-IN" sz="1600" dirty="0" err="1">
                          <a:effectLst/>
                        </a:rPr>
                        <a:t>Dr.</a:t>
                      </a:r>
                      <a:r>
                        <a:rPr lang="en-IN" sz="1600" dirty="0">
                          <a:effectLst/>
                        </a:rPr>
                        <a:t> Monika,  </a:t>
                      </a:r>
                      <a:r>
                        <a:rPr lang="en-IN" sz="1600" dirty="0" err="1">
                          <a:effectLst/>
                        </a:rPr>
                        <a:t>Asstt</a:t>
                      </a:r>
                      <a:r>
                        <a:rPr lang="en-IN" sz="1600" dirty="0">
                          <a:effectLst/>
                        </a:rPr>
                        <a:t> Prof, Govt </a:t>
                      </a:r>
                      <a:r>
                        <a:rPr lang="en-IN" sz="1600" dirty="0" err="1">
                          <a:effectLst/>
                        </a:rPr>
                        <a:t>Coll.of</a:t>
                      </a:r>
                      <a:r>
                        <a:rPr lang="en-IN" sz="1600" dirty="0">
                          <a:effectLst/>
                        </a:rPr>
                        <a:t>  Women, Bahadurgarh, Haryana</a:t>
                      </a:r>
                    </a:p>
                    <a:p>
                      <a:pPr algn="l">
                        <a:lnSpc>
                          <a:spcPts val="2120"/>
                        </a:lnSpc>
                        <a:spcBef>
                          <a:spcPts val="105"/>
                        </a:spcBef>
                      </a:pPr>
                      <a:r>
                        <a:rPr lang="en-US" sz="1600" dirty="0">
                          <a:effectLst/>
                        </a:rPr>
                        <a:t>Dr. Riddhi Arya, VR Consultant, NEI, Rishikesh, Uttarakhand</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tc>
                  <a:txBody>
                    <a:bodyPr/>
                    <a:lstStyle/>
                    <a:p>
                      <a:pPr algn="l">
                        <a:lnSpc>
                          <a:spcPts val="2120"/>
                        </a:lnSpc>
                        <a:spcBef>
                          <a:spcPts val="105"/>
                        </a:spcBef>
                      </a:pPr>
                      <a:r>
                        <a:rPr lang="en-US" sz="1600" b="1" dirty="0">
                          <a:effectLst/>
                        </a:rPr>
                        <a:t>352</a:t>
                      </a:r>
                      <a:r>
                        <a:rPr lang="en-US" sz="1600" dirty="0">
                          <a:effectLst/>
                        </a:rPr>
                        <a:t> Students from Aligarh, Delhi, Varanasi</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tc>
                  <a:txBody>
                    <a:bodyPr/>
                    <a:lstStyle/>
                    <a:p>
                      <a:pPr algn="l">
                        <a:lnSpc>
                          <a:spcPts val="2120"/>
                        </a:lnSpc>
                        <a:spcBef>
                          <a:spcPts val="105"/>
                        </a:spcBef>
                      </a:pPr>
                      <a:r>
                        <a:rPr lang="en-US" sz="1600" b="0" dirty="0">
                          <a:effectLst/>
                        </a:rPr>
                        <a:t>Sri Tika Ram Kanya Mahavidyalaya, Aligarh</a:t>
                      </a:r>
                      <a:endParaRPr lang="en-IN" sz="1600" b="0" dirty="0">
                        <a:effectLst/>
                      </a:endParaRPr>
                    </a:p>
                    <a:p>
                      <a:pPr algn="l">
                        <a:lnSpc>
                          <a:spcPts val="2120"/>
                        </a:lnSpc>
                        <a:spcBef>
                          <a:spcPts val="105"/>
                        </a:spcBef>
                      </a:pPr>
                      <a:r>
                        <a:rPr lang="en-US" sz="1600" b="0" dirty="0">
                          <a:effectLst/>
                        </a:rPr>
                        <a:t> </a:t>
                      </a:r>
                      <a:endParaRPr lang="en-IN" sz="1600" b="0" dirty="0">
                        <a:effectLst/>
                      </a:endParaRPr>
                    </a:p>
                    <a:p>
                      <a:pPr algn="l">
                        <a:lnSpc>
                          <a:spcPts val="2120"/>
                        </a:lnSpc>
                        <a:spcBef>
                          <a:spcPts val="105"/>
                        </a:spcBef>
                      </a:pPr>
                      <a:r>
                        <a:rPr lang="en-US" sz="1600" b="0" dirty="0">
                          <a:effectLst/>
                        </a:rPr>
                        <a:t>Zoology Department B.H.U., Aligarh</a:t>
                      </a:r>
                      <a:endParaRPr lang="en-IN" sz="1600" b="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extLst>
                  <a:ext uri="{0D108BD9-81ED-4DB2-BD59-A6C34878D82A}">
                    <a16:rowId xmlns:a16="http://schemas.microsoft.com/office/drawing/2014/main" val="2821008331"/>
                  </a:ext>
                </a:extLst>
              </a:tr>
              <a:tr h="884555">
                <a:tc>
                  <a:txBody>
                    <a:bodyPr/>
                    <a:lstStyle/>
                    <a:p>
                      <a:pPr marR="42545" indent="1905" algn="l">
                        <a:lnSpc>
                          <a:spcPts val="2120"/>
                        </a:lnSpc>
                        <a:spcBef>
                          <a:spcPts val="105"/>
                        </a:spcBef>
                        <a:spcAft>
                          <a:spcPts val="0"/>
                        </a:spcAft>
                      </a:pPr>
                      <a:r>
                        <a:rPr lang="en-IN" sz="1600" dirty="0">
                          <a:effectLst/>
                          <a:latin typeface="Aptos" panose="020B0004020202020204" pitchFamily="34" charset="0"/>
                          <a:ea typeface="Times New Roman" panose="02020603050405020304" pitchFamily="18" charset="0"/>
                          <a:cs typeface="Mangal" panose="02040503050203030202" pitchFamily="18" charset="0"/>
                        </a:rPr>
                        <a:t>  5</a:t>
                      </a:r>
                    </a:p>
                  </a:txBody>
                  <a:tcPr marL="0" marR="0" marT="0" marB="0" anchor="ctr"/>
                </a:tc>
                <a:tc>
                  <a:txBody>
                    <a:bodyPr/>
                    <a:lstStyle/>
                    <a:p>
                      <a:pPr marR="177800" indent="635" algn="l">
                        <a:lnSpc>
                          <a:spcPts val="2120"/>
                        </a:lnSpc>
                        <a:spcBef>
                          <a:spcPts val="105"/>
                        </a:spcBef>
                        <a:spcAft>
                          <a:spcPts val="0"/>
                        </a:spcAft>
                      </a:pPr>
                      <a:r>
                        <a:rPr lang="en-IN" sz="1600" b="1" dirty="0">
                          <a:solidFill>
                            <a:srgbClr val="000000"/>
                          </a:solidFill>
                          <a:effectLst/>
                        </a:rPr>
                        <a:t>A wild life competition was organized</a:t>
                      </a:r>
                      <a:endParaRPr lang="en-IN" sz="1600" dirty="0">
                        <a:effectLst/>
                      </a:endParaRPr>
                    </a:p>
                    <a:p>
                      <a:pPr marR="42545" indent="1905" algn="l">
                        <a:lnSpc>
                          <a:spcPts val="2120"/>
                        </a:lnSpc>
                        <a:spcBef>
                          <a:spcPts val="105"/>
                        </a:spcBef>
                        <a:spcAft>
                          <a:spcPts val="0"/>
                        </a:spcAft>
                      </a:pPr>
                      <a:r>
                        <a:rPr lang="en-US" sz="1600" dirty="0">
                          <a:solidFill>
                            <a:srgbClr val="000000"/>
                          </a:solidFill>
                          <a:effectLst/>
                        </a:rPr>
                        <a:t> </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tc>
                  <a:txBody>
                    <a:bodyPr/>
                    <a:lstStyle/>
                    <a:p>
                      <a:pPr algn="l">
                        <a:lnSpc>
                          <a:spcPts val="2120"/>
                        </a:lnSpc>
                        <a:spcBef>
                          <a:spcPts val="105"/>
                        </a:spcBef>
                      </a:pPr>
                      <a:r>
                        <a:rPr lang="en-US" sz="1600" b="1" dirty="0">
                          <a:solidFill>
                            <a:srgbClr val="000000"/>
                          </a:solidFill>
                          <a:effectLst/>
                        </a:rPr>
                        <a:t>Dr. Riddhi Arya</a:t>
                      </a:r>
                      <a:r>
                        <a:rPr lang="en-US" sz="1600" dirty="0">
                          <a:solidFill>
                            <a:srgbClr val="000000"/>
                          </a:solidFill>
                          <a:effectLst/>
                        </a:rPr>
                        <a:t>, VR Consultant, Nirmal Eye Care Institute, Rishikesh, Uttarakhand.</a:t>
                      </a:r>
                      <a:endParaRPr lang="en-IN" sz="1600" dirty="0">
                        <a:effectLst/>
                      </a:endParaRPr>
                    </a:p>
                    <a:p>
                      <a:pPr algn="l">
                        <a:lnSpc>
                          <a:spcPts val="2120"/>
                        </a:lnSpc>
                        <a:spcBef>
                          <a:spcPts val="105"/>
                        </a:spcBef>
                      </a:pP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tc>
                  <a:txBody>
                    <a:bodyPr/>
                    <a:lstStyle/>
                    <a:p>
                      <a:pPr algn="l">
                        <a:lnSpc>
                          <a:spcPts val="2120"/>
                        </a:lnSpc>
                        <a:spcBef>
                          <a:spcPts val="105"/>
                        </a:spcBef>
                      </a:pPr>
                      <a:r>
                        <a:rPr lang="en-US" sz="1600" dirty="0">
                          <a:solidFill>
                            <a:srgbClr val="000000"/>
                          </a:solidFill>
                          <a:effectLst/>
                        </a:rPr>
                        <a:t>62- Submitted</a:t>
                      </a:r>
                      <a:endParaRPr lang="en-IN" sz="1600" dirty="0">
                        <a:effectLst/>
                      </a:endParaRPr>
                    </a:p>
                    <a:p>
                      <a:pPr algn="l">
                        <a:lnSpc>
                          <a:spcPts val="2120"/>
                        </a:lnSpc>
                        <a:spcBef>
                          <a:spcPts val="105"/>
                        </a:spcBef>
                      </a:pPr>
                      <a:r>
                        <a:rPr lang="en-US" sz="1600" dirty="0">
                          <a:solidFill>
                            <a:srgbClr val="000000"/>
                          </a:solidFill>
                          <a:effectLst/>
                        </a:rPr>
                        <a:t>48 – Adjudged</a:t>
                      </a:r>
                      <a:endParaRPr lang="en-IN" sz="1600" dirty="0">
                        <a:effectLst/>
                      </a:endParaRPr>
                    </a:p>
                    <a:p>
                      <a:pPr algn="l">
                        <a:lnSpc>
                          <a:spcPts val="2120"/>
                        </a:lnSpc>
                        <a:spcBef>
                          <a:spcPts val="105"/>
                        </a:spcBef>
                      </a:pPr>
                      <a:r>
                        <a:rPr lang="en-US" sz="1600" dirty="0">
                          <a:solidFill>
                            <a:srgbClr val="000000"/>
                          </a:solidFill>
                          <a:effectLst/>
                        </a:rPr>
                        <a:t>12- Awarded</a:t>
                      </a:r>
                    </a:p>
                    <a:p>
                      <a:pPr algn="l">
                        <a:lnSpc>
                          <a:spcPts val="2120"/>
                        </a:lnSpc>
                        <a:spcBef>
                          <a:spcPts val="105"/>
                        </a:spcBef>
                      </a:pPr>
                      <a:r>
                        <a:rPr lang="en-US" sz="1600" dirty="0">
                          <a:solidFill>
                            <a:srgbClr val="000000"/>
                          </a:solidFill>
                          <a:effectLst/>
                        </a:rPr>
                        <a:t> </a:t>
                      </a:r>
                      <a:endParaRPr lang="en-IN" sz="1600" dirty="0">
                        <a:effectLst/>
                      </a:endParaRPr>
                    </a:p>
                    <a:p>
                      <a:pPr algn="l">
                        <a:lnSpc>
                          <a:spcPts val="2120"/>
                        </a:lnSpc>
                        <a:spcBef>
                          <a:spcPts val="105"/>
                        </a:spcBef>
                      </a:pPr>
                      <a:r>
                        <a:rPr lang="en-US" sz="1600" dirty="0">
                          <a:solidFill>
                            <a:srgbClr val="000000"/>
                          </a:solidFill>
                          <a:effectLst/>
                        </a:rPr>
                        <a:t> </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tc>
                  <a:txBody>
                    <a:bodyPr/>
                    <a:lstStyle/>
                    <a:p>
                      <a:pPr algn="l">
                        <a:lnSpc>
                          <a:spcPts val="2120"/>
                        </a:lnSpc>
                        <a:spcBef>
                          <a:spcPts val="105"/>
                        </a:spcBef>
                      </a:pPr>
                      <a:r>
                        <a:rPr lang="en-US" sz="1600" b="0" dirty="0">
                          <a:solidFill>
                            <a:srgbClr val="000000"/>
                          </a:solidFill>
                          <a:effectLst/>
                        </a:rPr>
                        <a:t>Sri Tika Ram Kanya Mahavidyalaya, Aligarh</a:t>
                      </a:r>
                      <a:endParaRPr lang="en-IN" sz="1600" b="0" dirty="0">
                        <a:effectLst/>
                      </a:endParaRPr>
                    </a:p>
                    <a:p>
                      <a:pPr algn="l">
                        <a:lnSpc>
                          <a:spcPts val="2120"/>
                        </a:lnSpc>
                        <a:spcBef>
                          <a:spcPts val="105"/>
                        </a:spcBef>
                      </a:pPr>
                      <a:r>
                        <a:rPr lang="en-US" sz="1600" b="0" dirty="0">
                          <a:solidFill>
                            <a:srgbClr val="000000"/>
                          </a:solidFill>
                          <a:effectLst/>
                        </a:rPr>
                        <a:t>Government College of Women, Bahadurgarh, Haryana</a:t>
                      </a:r>
                      <a:endParaRPr lang="en-IN" sz="1600" b="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extLst>
                  <a:ext uri="{0D108BD9-81ED-4DB2-BD59-A6C34878D82A}">
                    <a16:rowId xmlns:a16="http://schemas.microsoft.com/office/drawing/2014/main" val="1001305651"/>
                  </a:ext>
                </a:extLst>
              </a:tr>
            </a:tbl>
          </a:graphicData>
        </a:graphic>
      </p:graphicFrame>
    </p:spTree>
    <p:extLst>
      <p:ext uri="{BB962C8B-B14F-4D97-AF65-F5344CB8AC3E}">
        <p14:creationId xmlns:p14="http://schemas.microsoft.com/office/powerpoint/2010/main" val="27236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D138C8-5C7D-0CEA-A8F2-27F692A78859}"/>
              </a:ext>
            </a:extLst>
          </p:cNvPr>
          <p:cNvSpPr>
            <a:spLocks noGrp="1"/>
          </p:cNvSpPr>
          <p:nvPr>
            <p:ph type="title"/>
          </p:nvPr>
        </p:nvSpPr>
        <p:spPr>
          <a:xfrm>
            <a:off x="628650" y="556996"/>
            <a:ext cx="7886700" cy="385114"/>
          </a:xfrm>
        </p:spPr>
        <p:txBody>
          <a:bodyPr>
            <a:normAutofit fontScale="90000"/>
          </a:bodyPr>
          <a:lstStyle/>
          <a:p>
            <a:r>
              <a:rPr lang="en-US" sz="3600" dirty="0"/>
              <a:t>Hands on Trainings</a:t>
            </a:r>
          </a:p>
        </p:txBody>
      </p:sp>
      <p:graphicFrame>
        <p:nvGraphicFramePr>
          <p:cNvPr id="4" name="Content Placeholder 3">
            <a:extLst>
              <a:ext uri="{FF2B5EF4-FFF2-40B4-BE49-F238E27FC236}">
                <a16:creationId xmlns:a16="http://schemas.microsoft.com/office/drawing/2014/main" id="{DC9AFBFB-CC6C-4926-7D6C-D5AE9FCD08B2}"/>
              </a:ext>
            </a:extLst>
          </p:cNvPr>
          <p:cNvGraphicFramePr>
            <a:graphicFrameLocks noGrp="1"/>
          </p:cNvGraphicFramePr>
          <p:nvPr>
            <p:ph idx="1"/>
            <p:extLst>
              <p:ext uri="{D42A27DB-BD31-4B8C-83A1-F6EECF244321}">
                <p14:modId xmlns:p14="http://schemas.microsoft.com/office/powerpoint/2010/main" val="478117327"/>
              </p:ext>
            </p:extLst>
          </p:nvPr>
        </p:nvGraphicFramePr>
        <p:xfrm>
          <a:off x="628650" y="1103798"/>
          <a:ext cx="7197777" cy="4918139"/>
        </p:xfrm>
        <a:graphic>
          <a:graphicData uri="http://schemas.openxmlformats.org/drawingml/2006/table">
            <a:tbl>
              <a:tblPr firstRow="1" firstCol="1" bandRow="1">
                <a:tableStyleId>{B301B821-A1FF-4177-AEE7-76D212191A09}</a:tableStyleId>
              </a:tblPr>
              <a:tblGrid>
                <a:gridCol w="244038">
                  <a:extLst>
                    <a:ext uri="{9D8B030D-6E8A-4147-A177-3AD203B41FA5}">
                      <a16:colId xmlns:a16="http://schemas.microsoft.com/office/drawing/2014/main" val="3431481086"/>
                    </a:ext>
                  </a:extLst>
                </a:gridCol>
                <a:gridCol w="3131276">
                  <a:extLst>
                    <a:ext uri="{9D8B030D-6E8A-4147-A177-3AD203B41FA5}">
                      <a16:colId xmlns:a16="http://schemas.microsoft.com/office/drawing/2014/main" val="3506599402"/>
                    </a:ext>
                  </a:extLst>
                </a:gridCol>
                <a:gridCol w="1246909">
                  <a:extLst>
                    <a:ext uri="{9D8B030D-6E8A-4147-A177-3AD203B41FA5}">
                      <a16:colId xmlns:a16="http://schemas.microsoft.com/office/drawing/2014/main" val="2398556612"/>
                    </a:ext>
                  </a:extLst>
                </a:gridCol>
                <a:gridCol w="2575554">
                  <a:extLst>
                    <a:ext uri="{9D8B030D-6E8A-4147-A177-3AD203B41FA5}">
                      <a16:colId xmlns:a16="http://schemas.microsoft.com/office/drawing/2014/main" val="371154169"/>
                    </a:ext>
                  </a:extLst>
                </a:gridCol>
              </a:tblGrid>
              <a:tr h="503145">
                <a:tc>
                  <a:txBody>
                    <a:bodyPr/>
                    <a:lstStyle/>
                    <a:p>
                      <a:pPr>
                        <a:lnSpc>
                          <a:spcPct val="150000"/>
                        </a:lnSpc>
                        <a:tabLst>
                          <a:tab pos="1678940" algn="l"/>
                        </a:tabLst>
                      </a:pP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5819" marR="45819" marT="0" marB="0"/>
                </a:tc>
                <a:tc>
                  <a:txBody>
                    <a:bodyPr/>
                    <a:lstStyle/>
                    <a:p>
                      <a:pPr>
                        <a:lnSpc>
                          <a:spcPct val="150000"/>
                        </a:lnSpc>
                        <a:tabLst>
                          <a:tab pos="1678940" algn="l"/>
                        </a:tabLst>
                      </a:pPr>
                      <a:r>
                        <a:rPr lang="en-IN" sz="1600" dirty="0">
                          <a:effectLst/>
                        </a:rPr>
                        <a:t>Objective</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5819" marR="45819" marT="0" marB="0"/>
                </a:tc>
                <a:tc>
                  <a:txBody>
                    <a:bodyPr/>
                    <a:lstStyle/>
                    <a:p>
                      <a:pPr>
                        <a:lnSpc>
                          <a:spcPct val="150000"/>
                        </a:lnSpc>
                      </a:pPr>
                      <a:r>
                        <a:rPr lang="en-IN" sz="1600" dirty="0" err="1">
                          <a:effectLst/>
                        </a:rPr>
                        <a:t>StudentsNumber</a:t>
                      </a:r>
                      <a:endParaRPr lang="en-IN" sz="1600" dirty="0">
                        <a:effectLst/>
                        <a:latin typeface="Aptos" panose="020B0004020202020204" pitchFamily="34" charset="0"/>
                        <a:ea typeface="Times New Roman" panose="02020603050405020304" pitchFamily="18" charset="0"/>
                        <a:cs typeface="Mangal" panose="02040503050203030202" pitchFamily="18" charset="0"/>
                      </a:endParaRPr>
                    </a:p>
                  </a:txBody>
                  <a:tcPr marL="45819" marR="45819" marT="0" marB="0"/>
                </a:tc>
                <a:tc>
                  <a:txBody>
                    <a:bodyPr/>
                    <a:lstStyle/>
                    <a:p>
                      <a:pPr>
                        <a:lnSpc>
                          <a:spcPct val="150000"/>
                        </a:lnSpc>
                        <a:tabLst>
                          <a:tab pos="1678940" algn="l"/>
                        </a:tabLst>
                      </a:pPr>
                      <a:r>
                        <a:rPr lang="en-IN" sz="1600">
                          <a:effectLst/>
                        </a:rPr>
                        <a:t> Outcome</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45819" marR="45819" marT="0" marB="0"/>
                </a:tc>
                <a:extLst>
                  <a:ext uri="{0D108BD9-81ED-4DB2-BD59-A6C34878D82A}">
                    <a16:rowId xmlns:a16="http://schemas.microsoft.com/office/drawing/2014/main" val="3514481301"/>
                  </a:ext>
                </a:extLst>
              </a:tr>
              <a:tr h="813611">
                <a:tc>
                  <a:txBody>
                    <a:bodyPr/>
                    <a:lstStyle/>
                    <a:p>
                      <a:pPr>
                        <a:lnSpc>
                          <a:spcPts val="2360"/>
                        </a:lnSpc>
                        <a:spcBef>
                          <a:spcPts val="95"/>
                        </a:spcBef>
                      </a:pPr>
                      <a:r>
                        <a:rPr lang="en-IN" sz="1600" dirty="0">
                          <a:effectLst/>
                        </a:rPr>
                        <a:t>1</a:t>
                      </a:r>
                    </a:p>
                  </a:txBody>
                  <a:tcPr marL="45819" marR="45819" marT="0" marB="0"/>
                </a:tc>
                <a:tc>
                  <a:txBody>
                    <a:bodyPr/>
                    <a:lstStyle/>
                    <a:p>
                      <a:pPr>
                        <a:lnSpc>
                          <a:spcPts val="2360"/>
                        </a:lnSpc>
                        <a:spcBef>
                          <a:spcPts val="95"/>
                        </a:spcBef>
                      </a:pPr>
                      <a:r>
                        <a:rPr lang="en-IN" sz="1600" dirty="0">
                          <a:effectLst/>
                        </a:rPr>
                        <a:t>Gel Electrophoresis</a:t>
                      </a:r>
                    </a:p>
                    <a:p>
                      <a:pPr>
                        <a:lnSpc>
                          <a:spcPts val="2360"/>
                        </a:lnSpc>
                        <a:spcBef>
                          <a:spcPts val="95"/>
                        </a:spcBef>
                      </a:pPr>
                      <a:r>
                        <a:rPr lang="en-IN" sz="1600" dirty="0" err="1">
                          <a:effectLst/>
                        </a:rPr>
                        <a:t>Dr.</a:t>
                      </a:r>
                      <a:r>
                        <a:rPr lang="en-IN" sz="1600" dirty="0">
                          <a:effectLst/>
                        </a:rPr>
                        <a:t>  </a:t>
                      </a:r>
                      <a:r>
                        <a:rPr lang="en-IN" sz="1600" dirty="0" err="1">
                          <a:effectLst/>
                        </a:rPr>
                        <a:t>Lubna</a:t>
                      </a:r>
                      <a:r>
                        <a:rPr lang="en-IN" sz="1600" dirty="0">
                          <a:effectLst/>
                        </a:rPr>
                        <a:t> Rehman, Post Doc. A.M.U., Aligarh</a:t>
                      </a:r>
                    </a:p>
                  </a:txBody>
                  <a:tcPr marL="45819" marR="45819" marT="0" marB="0"/>
                </a:tc>
                <a:tc>
                  <a:txBody>
                    <a:bodyPr/>
                    <a:lstStyle/>
                    <a:p>
                      <a:pPr>
                        <a:lnSpc>
                          <a:spcPct val="150000"/>
                        </a:lnSpc>
                        <a:tabLst>
                          <a:tab pos="1678940" algn="l"/>
                        </a:tabLst>
                      </a:pPr>
                      <a:r>
                        <a:rPr lang="en-IN" sz="1600" b="1" dirty="0">
                          <a:effectLst/>
                        </a:rPr>
                        <a:t>69</a:t>
                      </a:r>
                      <a:endParaRPr lang="en-IN" sz="1600" b="1" dirty="0">
                        <a:effectLst/>
                        <a:latin typeface="+mn-lt"/>
                        <a:ea typeface="Times New Roman" panose="02020603050405020304" pitchFamily="18" charset="0"/>
                        <a:cs typeface="Mangal" panose="02040503050203030202" pitchFamily="18" charset="0"/>
                      </a:endParaRPr>
                    </a:p>
                  </a:txBody>
                  <a:tcPr marL="45819" marR="45819" marT="0" marB="0"/>
                </a:tc>
                <a:tc>
                  <a:txBody>
                    <a:bodyPr/>
                    <a:lstStyle/>
                    <a:p>
                      <a:pPr>
                        <a:lnSpc>
                          <a:spcPts val="2360"/>
                        </a:lnSpc>
                        <a:tabLst>
                          <a:tab pos="1678940" algn="l"/>
                        </a:tabLst>
                      </a:pPr>
                      <a:r>
                        <a:rPr lang="en-IN" sz="1600">
                          <a:effectLst/>
                        </a:rPr>
                        <a:t>75 student of B.Sc. III year  learnt DNA separation through gel electrophoresis.</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45819" marR="45819" marT="0" marB="0"/>
                </a:tc>
                <a:extLst>
                  <a:ext uri="{0D108BD9-81ED-4DB2-BD59-A6C34878D82A}">
                    <a16:rowId xmlns:a16="http://schemas.microsoft.com/office/drawing/2014/main" val="2716373632"/>
                  </a:ext>
                </a:extLst>
              </a:tr>
              <a:tr h="1067603">
                <a:tc>
                  <a:txBody>
                    <a:bodyPr/>
                    <a:lstStyle/>
                    <a:p>
                      <a:pPr>
                        <a:lnSpc>
                          <a:spcPts val="2360"/>
                        </a:lnSpc>
                        <a:spcBef>
                          <a:spcPts val="95"/>
                        </a:spcBef>
                      </a:pPr>
                      <a:r>
                        <a:rPr lang="en-IN" sz="1600" dirty="0">
                          <a:effectLst/>
                        </a:rPr>
                        <a:t>2</a:t>
                      </a:r>
                    </a:p>
                  </a:txBody>
                  <a:tcPr marL="45819" marR="45819" marT="0" marB="0"/>
                </a:tc>
                <a:tc>
                  <a:txBody>
                    <a:bodyPr/>
                    <a:lstStyle/>
                    <a:p>
                      <a:pPr>
                        <a:lnSpc>
                          <a:spcPts val="2360"/>
                        </a:lnSpc>
                        <a:spcBef>
                          <a:spcPts val="95"/>
                        </a:spcBef>
                      </a:pPr>
                      <a:r>
                        <a:rPr lang="en-IN" sz="1600" dirty="0">
                          <a:effectLst/>
                        </a:rPr>
                        <a:t>Vermicompost</a:t>
                      </a:r>
                    </a:p>
                    <a:p>
                      <a:pPr>
                        <a:lnSpc>
                          <a:spcPts val="2360"/>
                        </a:lnSpc>
                        <a:spcBef>
                          <a:spcPts val="95"/>
                        </a:spcBef>
                      </a:pPr>
                      <a:r>
                        <a:rPr lang="en-IN" sz="1600" dirty="0">
                          <a:effectLst/>
                        </a:rPr>
                        <a:t>Sri Radheshyam, Scientist, KVK, </a:t>
                      </a:r>
                      <a:r>
                        <a:rPr lang="en-IN" sz="1600" dirty="0" err="1">
                          <a:effectLst/>
                        </a:rPr>
                        <a:t>Chherut</a:t>
                      </a:r>
                      <a:r>
                        <a:rPr lang="en-IN" sz="1600" dirty="0">
                          <a:effectLst/>
                        </a:rPr>
                        <a:t>, Aligarh.</a:t>
                      </a:r>
                    </a:p>
                  </a:txBody>
                  <a:tcPr marL="45819" marR="45819" marT="0" marB="0"/>
                </a:tc>
                <a:tc>
                  <a:txBody>
                    <a:bodyPr/>
                    <a:lstStyle/>
                    <a:p>
                      <a:pPr>
                        <a:lnSpc>
                          <a:spcPct val="150000"/>
                        </a:lnSpc>
                        <a:tabLst>
                          <a:tab pos="1678940" algn="l"/>
                        </a:tabLst>
                      </a:pPr>
                      <a:r>
                        <a:rPr lang="en-IN" sz="1600" b="1" dirty="0">
                          <a:effectLst/>
                        </a:rPr>
                        <a:t>101</a:t>
                      </a:r>
                      <a:endParaRPr lang="en-IN" sz="1600" b="1"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5819" marR="45819" marT="0" marB="0"/>
                </a:tc>
                <a:tc>
                  <a:txBody>
                    <a:bodyPr/>
                    <a:lstStyle/>
                    <a:p>
                      <a:pPr>
                        <a:lnSpc>
                          <a:spcPts val="2360"/>
                        </a:lnSpc>
                        <a:tabLst>
                          <a:tab pos="1678940" algn="l"/>
                        </a:tabLst>
                      </a:pPr>
                      <a:r>
                        <a:rPr lang="en-IN" sz="1600">
                          <a:effectLst/>
                        </a:rPr>
                        <a:t>Small unit is established at college.</a:t>
                      </a:r>
                    </a:p>
                    <a:p>
                      <a:pPr>
                        <a:lnSpc>
                          <a:spcPts val="2360"/>
                        </a:lnSpc>
                        <a:tabLst>
                          <a:tab pos="1678940" algn="l"/>
                        </a:tabLst>
                      </a:pPr>
                      <a:r>
                        <a:rPr lang="en-IN" sz="1600">
                          <a:effectLst/>
                        </a:rPr>
                        <a:t>One vocational course is running .</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45819" marR="45819" marT="0" marB="0"/>
                </a:tc>
                <a:extLst>
                  <a:ext uri="{0D108BD9-81ED-4DB2-BD59-A6C34878D82A}">
                    <a16:rowId xmlns:a16="http://schemas.microsoft.com/office/drawing/2014/main" val="2119401864"/>
                  </a:ext>
                </a:extLst>
              </a:tr>
              <a:tr h="1088553">
                <a:tc>
                  <a:txBody>
                    <a:bodyPr/>
                    <a:lstStyle/>
                    <a:p>
                      <a:pPr>
                        <a:lnSpc>
                          <a:spcPts val="2360"/>
                        </a:lnSpc>
                        <a:spcBef>
                          <a:spcPts val="95"/>
                        </a:spcBef>
                      </a:pPr>
                      <a:r>
                        <a:rPr lang="en-IN" sz="1600" dirty="0">
                          <a:effectLst/>
                        </a:rPr>
                        <a:t>3</a:t>
                      </a:r>
                    </a:p>
                  </a:txBody>
                  <a:tcPr marL="45819" marR="45819" marT="0" marB="0"/>
                </a:tc>
                <a:tc>
                  <a:txBody>
                    <a:bodyPr/>
                    <a:lstStyle/>
                    <a:p>
                      <a:pPr>
                        <a:lnSpc>
                          <a:spcPts val="2360"/>
                        </a:lnSpc>
                        <a:spcBef>
                          <a:spcPts val="95"/>
                        </a:spcBef>
                      </a:pPr>
                      <a:r>
                        <a:rPr lang="en-IN" sz="1600" dirty="0">
                          <a:effectLst/>
                        </a:rPr>
                        <a:t>Workshop on Soxhlet Extraction of oil from medicinal plants</a:t>
                      </a:r>
                    </a:p>
                    <a:p>
                      <a:pPr>
                        <a:lnSpc>
                          <a:spcPts val="2360"/>
                        </a:lnSpc>
                        <a:spcBef>
                          <a:spcPts val="95"/>
                        </a:spcBef>
                      </a:pPr>
                      <a:r>
                        <a:rPr lang="en-IN" sz="1600" dirty="0" err="1">
                          <a:effectLst/>
                        </a:rPr>
                        <a:t>Dr.</a:t>
                      </a:r>
                      <a:r>
                        <a:rPr lang="en-IN" sz="1600" dirty="0">
                          <a:effectLst/>
                        </a:rPr>
                        <a:t> Ranjana Arya Scientist -F</a:t>
                      </a:r>
                    </a:p>
                    <a:p>
                      <a:pPr>
                        <a:lnSpc>
                          <a:spcPts val="2360"/>
                        </a:lnSpc>
                        <a:spcBef>
                          <a:spcPts val="95"/>
                        </a:spcBef>
                      </a:pPr>
                      <a:r>
                        <a:rPr lang="en-IN" sz="1600" dirty="0">
                          <a:effectLst/>
                        </a:rPr>
                        <a:t>Retd, AFRI, Jodhpur</a:t>
                      </a:r>
                    </a:p>
                  </a:txBody>
                  <a:tcPr marL="45819" marR="45819" marT="0" marB="0"/>
                </a:tc>
                <a:tc>
                  <a:txBody>
                    <a:bodyPr/>
                    <a:lstStyle/>
                    <a:p>
                      <a:pPr>
                        <a:lnSpc>
                          <a:spcPct val="150000"/>
                        </a:lnSpc>
                        <a:tabLst>
                          <a:tab pos="1678940" algn="l"/>
                        </a:tabLst>
                      </a:pPr>
                      <a:r>
                        <a:rPr lang="en-IN" sz="1600" b="1" dirty="0">
                          <a:effectLst/>
                        </a:rPr>
                        <a:t>67</a:t>
                      </a:r>
                      <a:endParaRPr lang="en-IN" sz="1600" b="1"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5819" marR="45819" marT="0" marB="0"/>
                </a:tc>
                <a:tc>
                  <a:txBody>
                    <a:bodyPr/>
                    <a:lstStyle/>
                    <a:p>
                      <a:pPr>
                        <a:lnSpc>
                          <a:spcPts val="2360"/>
                        </a:lnSpc>
                        <a:tabLst>
                          <a:tab pos="1678940" algn="l"/>
                        </a:tabLst>
                      </a:pPr>
                      <a:r>
                        <a:rPr lang="en-IN" sz="1600">
                          <a:effectLst/>
                        </a:rPr>
                        <a:t>Student learnt about extraction of neem oil by Soxhlet extraction method.</a:t>
                      </a:r>
                      <a:endParaRPr lang="en-IN"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45819" marR="45819" marT="0" marB="0"/>
                </a:tc>
                <a:extLst>
                  <a:ext uri="{0D108BD9-81ED-4DB2-BD59-A6C34878D82A}">
                    <a16:rowId xmlns:a16="http://schemas.microsoft.com/office/drawing/2014/main" val="3387978387"/>
                  </a:ext>
                </a:extLst>
              </a:tr>
              <a:tr h="803658">
                <a:tc>
                  <a:txBody>
                    <a:bodyPr/>
                    <a:lstStyle/>
                    <a:p>
                      <a:pPr>
                        <a:lnSpc>
                          <a:spcPts val="2360"/>
                        </a:lnSpc>
                        <a:spcBef>
                          <a:spcPts val="95"/>
                        </a:spcBef>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4</a:t>
                      </a:r>
                    </a:p>
                  </a:txBody>
                  <a:tcPr marL="45819" marR="45819" marT="0" marB="0"/>
                </a:tc>
                <a:tc>
                  <a:txBody>
                    <a:bodyPr/>
                    <a:lstStyle/>
                    <a:p>
                      <a:pPr>
                        <a:lnSpc>
                          <a:spcPts val="2360"/>
                        </a:lnSpc>
                        <a:spcBef>
                          <a:spcPts val="95"/>
                        </a:spcBef>
                      </a:pPr>
                      <a:r>
                        <a:rPr lang="en-IN" sz="1600" dirty="0">
                          <a:effectLst/>
                        </a:rPr>
                        <a:t>Herbal  products- </a:t>
                      </a:r>
                      <a:r>
                        <a:rPr lang="en-IN" sz="1600" dirty="0" err="1">
                          <a:effectLst/>
                        </a:rPr>
                        <a:t>Gulal</a:t>
                      </a:r>
                      <a:r>
                        <a:rPr lang="en-IN" sz="1600" dirty="0">
                          <a:effectLst/>
                        </a:rPr>
                        <a:t> and Cosmetics/ Oils/Balms, Digestive supplements, Teas</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5819" marR="45819" marT="0" marB="0"/>
                </a:tc>
                <a:tc>
                  <a:txBody>
                    <a:bodyPr/>
                    <a:lstStyle/>
                    <a:p>
                      <a:pPr>
                        <a:lnSpc>
                          <a:spcPct val="150000"/>
                        </a:lnSpc>
                        <a:tabLst>
                          <a:tab pos="1678940" algn="l"/>
                        </a:tabLst>
                      </a:pPr>
                      <a:r>
                        <a:rPr lang="en-IN" sz="1600" b="1" dirty="0">
                          <a:effectLst/>
                        </a:rPr>
                        <a:t> 180</a:t>
                      </a:r>
                      <a:endParaRPr lang="en-IN" sz="1600" b="1"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5819" marR="45819" marT="0" marB="0"/>
                </a:tc>
                <a:tc>
                  <a:txBody>
                    <a:bodyPr/>
                    <a:lstStyle/>
                    <a:p>
                      <a:pPr>
                        <a:lnSpc>
                          <a:spcPts val="2360"/>
                        </a:lnSpc>
                        <a:tabLst>
                          <a:tab pos="1678940" algn="l"/>
                        </a:tabLst>
                      </a:pPr>
                      <a:r>
                        <a:rPr lang="en-IN" sz="1600" dirty="0">
                          <a:effectLst/>
                        </a:rPr>
                        <a:t> Students learnt to make , pack and sell the items in college campus</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5819" marR="45819" marT="0" marB="0"/>
                </a:tc>
                <a:extLst>
                  <a:ext uri="{0D108BD9-81ED-4DB2-BD59-A6C34878D82A}">
                    <a16:rowId xmlns:a16="http://schemas.microsoft.com/office/drawing/2014/main" val="1802028980"/>
                  </a:ext>
                </a:extLst>
              </a:tr>
            </a:tbl>
          </a:graphicData>
        </a:graphic>
      </p:graphicFrame>
    </p:spTree>
    <p:extLst>
      <p:ext uri="{BB962C8B-B14F-4D97-AF65-F5344CB8AC3E}">
        <p14:creationId xmlns:p14="http://schemas.microsoft.com/office/powerpoint/2010/main" val="25918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B671-89AD-E7ED-7245-E850AF3C18DC}"/>
              </a:ext>
            </a:extLst>
          </p:cNvPr>
          <p:cNvSpPr>
            <a:spLocks noGrp="1"/>
          </p:cNvSpPr>
          <p:nvPr>
            <p:ph type="title"/>
          </p:nvPr>
        </p:nvSpPr>
        <p:spPr>
          <a:xfrm>
            <a:off x="628650" y="531381"/>
            <a:ext cx="3943350" cy="244473"/>
          </a:xfrm>
        </p:spPr>
        <p:txBody>
          <a:bodyPr>
            <a:normAutofit fontScale="90000"/>
          </a:bodyPr>
          <a:lstStyle/>
          <a:p>
            <a:r>
              <a:rPr lang="en-US" dirty="0"/>
              <a:t>Invited Lectures</a:t>
            </a:r>
          </a:p>
        </p:txBody>
      </p:sp>
      <p:graphicFrame>
        <p:nvGraphicFramePr>
          <p:cNvPr id="4" name="Table 3">
            <a:extLst>
              <a:ext uri="{FF2B5EF4-FFF2-40B4-BE49-F238E27FC236}">
                <a16:creationId xmlns:a16="http://schemas.microsoft.com/office/drawing/2014/main" id="{82B985CA-F487-4340-5536-8BB64DF82C76}"/>
              </a:ext>
            </a:extLst>
          </p:cNvPr>
          <p:cNvGraphicFramePr>
            <a:graphicFrameLocks noGrp="1"/>
          </p:cNvGraphicFramePr>
          <p:nvPr>
            <p:extLst>
              <p:ext uri="{D42A27DB-BD31-4B8C-83A1-F6EECF244321}">
                <p14:modId xmlns:p14="http://schemas.microsoft.com/office/powerpoint/2010/main" val="426705300"/>
              </p:ext>
            </p:extLst>
          </p:nvPr>
        </p:nvGraphicFramePr>
        <p:xfrm>
          <a:off x="628650" y="997527"/>
          <a:ext cx="7339513" cy="5451588"/>
        </p:xfrm>
        <a:graphic>
          <a:graphicData uri="http://schemas.openxmlformats.org/drawingml/2006/table">
            <a:tbl>
              <a:tblPr firstRow="1" firstCol="1" lastRow="1" lastCol="1" bandRow="1" bandCol="1">
                <a:tableStyleId>{0505E3EF-67EA-436B-97B2-0124C06EBD24}</a:tableStyleId>
              </a:tblPr>
              <a:tblGrid>
                <a:gridCol w="492125">
                  <a:extLst>
                    <a:ext uri="{9D8B030D-6E8A-4147-A177-3AD203B41FA5}">
                      <a16:colId xmlns:a16="http://schemas.microsoft.com/office/drawing/2014/main" val="4150499272"/>
                    </a:ext>
                  </a:extLst>
                </a:gridCol>
                <a:gridCol w="3007880">
                  <a:extLst>
                    <a:ext uri="{9D8B030D-6E8A-4147-A177-3AD203B41FA5}">
                      <a16:colId xmlns:a16="http://schemas.microsoft.com/office/drawing/2014/main" val="3024307940"/>
                    </a:ext>
                  </a:extLst>
                </a:gridCol>
                <a:gridCol w="2362341">
                  <a:extLst>
                    <a:ext uri="{9D8B030D-6E8A-4147-A177-3AD203B41FA5}">
                      <a16:colId xmlns:a16="http://schemas.microsoft.com/office/drawing/2014/main" val="2229784259"/>
                    </a:ext>
                  </a:extLst>
                </a:gridCol>
                <a:gridCol w="1477167">
                  <a:extLst>
                    <a:ext uri="{9D8B030D-6E8A-4147-A177-3AD203B41FA5}">
                      <a16:colId xmlns:a16="http://schemas.microsoft.com/office/drawing/2014/main" val="1724416689"/>
                    </a:ext>
                  </a:extLst>
                </a:gridCol>
              </a:tblGrid>
              <a:tr h="505216">
                <a:tc>
                  <a:txBody>
                    <a:bodyPr/>
                    <a:lstStyle/>
                    <a:p>
                      <a:pPr>
                        <a:lnSpc>
                          <a:spcPts val="2120"/>
                        </a:lnSpc>
                        <a:spcBef>
                          <a:spcPts val="105"/>
                        </a:spcBef>
                      </a:pP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tc>
                  <a:txBody>
                    <a:bodyPr/>
                    <a:lstStyle/>
                    <a:p>
                      <a:pPr>
                        <a:lnSpc>
                          <a:spcPts val="2120"/>
                        </a:lnSpc>
                        <a:spcBef>
                          <a:spcPts val="105"/>
                        </a:spcBef>
                      </a:pPr>
                      <a:r>
                        <a:rPr lang="en-US" sz="1600" dirty="0">
                          <a:effectLst/>
                        </a:rPr>
                        <a:t>Name</a:t>
                      </a:r>
                      <a:r>
                        <a:rPr lang="en-US" sz="1600" spc="-10" dirty="0">
                          <a:effectLst/>
                        </a:rPr>
                        <a:t> </a:t>
                      </a:r>
                      <a:r>
                        <a:rPr lang="en-US" sz="1600" dirty="0">
                          <a:effectLst/>
                        </a:rPr>
                        <a:t>of</a:t>
                      </a:r>
                      <a:r>
                        <a:rPr lang="en-US" sz="1600" spc="-25" dirty="0">
                          <a:effectLst/>
                        </a:rPr>
                        <a:t> </a:t>
                      </a:r>
                      <a:r>
                        <a:rPr lang="en-US" sz="1600" dirty="0">
                          <a:effectLst/>
                        </a:rPr>
                        <a:t>Event</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tc>
                  <a:txBody>
                    <a:bodyPr/>
                    <a:lstStyle/>
                    <a:p>
                      <a:pPr>
                        <a:lnSpc>
                          <a:spcPts val="2120"/>
                        </a:lnSpc>
                        <a:spcBef>
                          <a:spcPts val="105"/>
                        </a:spcBef>
                      </a:pPr>
                      <a:r>
                        <a:rPr lang="en-US" sz="1600" dirty="0">
                          <a:effectLst/>
                        </a:rPr>
                        <a:t>Speaker</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tc>
                  <a:txBody>
                    <a:bodyPr/>
                    <a:lstStyle/>
                    <a:p>
                      <a:pPr>
                        <a:lnSpc>
                          <a:spcPts val="2120"/>
                        </a:lnSpc>
                        <a:spcBef>
                          <a:spcPts val="105"/>
                        </a:spcBef>
                      </a:pPr>
                      <a:r>
                        <a:rPr lang="en-US" sz="1600" dirty="0">
                          <a:effectLst/>
                        </a:rPr>
                        <a:t>Participants</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609982093"/>
                  </a:ext>
                </a:extLst>
              </a:tr>
              <a:tr h="806430">
                <a:tc>
                  <a:txBody>
                    <a:bodyPr/>
                    <a:lstStyle/>
                    <a:p>
                      <a:pPr marR="177800" indent="635">
                        <a:lnSpc>
                          <a:spcPts val="2120"/>
                        </a:lnSpc>
                        <a:spcBef>
                          <a:spcPts val="105"/>
                        </a:spcBef>
                        <a:spcAft>
                          <a:spcPts val="0"/>
                        </a:spcAft>
                      </a:pPr>
                      <a:r>
                        <a:rPr lang="en-IN" sz="1600" dirty="0">
                          <a:effectLst/>
                        </a:rPr>
                        <a:t>  1</a:t>
                      </a:r>
                      <a:endParaRPr lang="en-IN" sz="1600" dirty="0">
                        <a:effectLst/>
                        <a:latin typeface="+mn-lt"/>
                        <a:ea typeface="Times New Roman" panose="02020603050405020304" pitchFamily="18" charset="0"/>
                        <a:cs typeface="Mangal" panose="02040503050203030202" pitchFamily="18" charset="0"/>
                      </a:endParaRPr>
                    </a:p>
                  </a:txBody>
                  <a:tcPr marL="0" marR="0" marT="0" marB="0"/>
                </a:tc>
                <a:tc>
                  <a:txBody>
                    <a:bodyPr/>
                    <a:lstStyle/>
                    <a:p>
                      <a:pPr>
                        <a:lnSpc>
                          <a:spcPts val="2120"/>
                        </a:lnSpc>
                      </a:pPr>
                      <a:r>
                        <a:rPr lang="en-US" sz="1600" dirty="0">
                          <a:effectLst/>
                        </a:rPr>
                        <a:t>   Plant   Tissue Culture:</a:t>
                      </a:r>
                      <a:endParaRPr lang="en-IN" sz="1600" dirty="0">
                        <a:effectLst/>
                      </a:endParaRPr>
                    </a:p>
                    <a:p>
                      <a:pPr marR="177800" indent="635">
                        <a:lnSpc>
                          <a:spcPts val="2120"/>
                        </a:lnSpc>
                        <a:spcBef>
                          <a:spcPts val="105"/>
                        </a:spcBef>
                        <a:spcAft>
                          <a:spcPts val="0"/>
                        </a:spcAft>
                      </a:pPr>
                      <a:r>
                        <a:rPr lang="en-US" sz="1600" dirty="0">
                          <a:effectLst/>
                        </a:rPr>
                        <a:t>Basic Techniques”</a:t>
                      </a:r>
                      <a:endParaRPr lang="en-IN" sz="1600" dirty="0">
                        <a:effectLst/>
                      </a:endParaRPr>
                    </a:p>
                    <a:p>
                      <a:pPr marR="177800" indent="635">
                        <a:lnSpc>
                          <a:spcPts val="2120"/>
                        </a:lnSpc>
                        <a:spcBef>
                          <a:spcPts val="105"/>
                        </a:spcBef>
                        <a:spcAft>
                          <a:spcPts val="0"/>
                        </a:spcAft>
                      </a:pPr>
                      <a:r>
                        <a:rPr lang="en-US" sz="1600" dirty="0">
                          <a:effectLst/>
                        </a:rPr>
                        <a:t>23.02.2021</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tc>
                  <a:txBody>
                    <a:bodyPr/>
                    <a:lstStyle/>
                    <a:p>
                      <a:pPr>
                        <a:lnSpc>
                          <a:spcPts val="2120"/>
                        </a:lnSpc>
                      </a:pPr>
                      <a:r>
                        <a:rPr lang="en-US" sz="1600" dirty="0">
                          <a:effectLst/>
                        </a:rPr>
                        <a:t>  Ms. Deepa Agrawal</a:t>
                      </a:r>
                      <a:endParaRPr lang="en-IN" sz="1600" dirty="0">
                        <a:effectLst/>
                      </a:endParaRPr>
                    </a:p>
                    <a:p>
                      <a:pPr>
                        <a:lnSpc>
                          <a:spcPts val="2120"/>
                        </a:lnSpc>
                      </a:pPr>
                      <a:r>
                        <a:rPr lang="en-US" sz="1600" dirty="0">
                          <a:effectLst/>
                        </a:rPr>
                        <a:t>  Lect.</a:t>
                      </a:r>
                      <a:r>
                        <a:rPr lang="en-IN" sz="1600" dirty="0">
                          <a:effectLst/>
                        </a:rPr>
                        <a:t> .</a:t>
                      </a:r>
                      <a:r>
                        <a:rPr lang="en-US" sz="1600" dirty="0">
                          <a:effectLst/>
                        </a:rPr>
                        <a:t>Biotech &amp; </a:t>
                      </a:r>
                      <a:r>
                        <a:rPr lang="en-IN" sz="1600" dirty="0">
                          <a:effectLst/>
                        </a:rPr>
                        <a:t> </a:t>
                      </a:r>
                      <a:r>
                        <a:rPr lang="en-US" sz="1600" dirty="0">
                          <a:effectLst/>
                        </a:rPr>
                        <a:t>Life  Sci. </a:t>
                      </a:r>
                      <a:r>
                        <a:rPr lang="en-US" sz="1600" dirty="0" err="1">
                          <a:effectLst/>
                        </a:rPr>
                        <a:t>Mangalaytan</a:t>
                      </a:r>
                      <a:r>
                        <a:rPr lang="en-US" sz="1600" dirty="0">
                          <a:effectLst/>
                        </a:rPr>
                        <a:t> Univ,  </a:t>
                      </a:r>
                      <a:r>
                        <a:rPr lang="en-US" sz="1600" dirty="0" err="1">
                          <a:effectLst/>
                        </a:rPr>
                        <a:t>Alg</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tc>
                  <a:txBody>
                    <a:bodyPr/>
                    <a:lstStyle/>
                    <a:p>
                      <a:pPr marR="116205">
                        <a:lnSpc>
                          <a:spcPts val="2120"/>
                        </a:lnSpc>
                        <a:spcBef>
                          <a:spcPts val="105"/>
                        </a:spcBef>
                        <a:spcAft>
                          <a:spcPts val="0"/>
                        </a:spcAft>
                      </a:pPr>
                      <a:r>
                        <a:rPr lang="en-US" sz="1600" dirty="0">
                          <a:effectLst/>
                        </a:rPr>
                        <a:t> 68</a:t>
                      </a:r>
                      <a:endParaRPr lang="en-IN" sz="1600" dirty="0">
                        <a:effectLst/>
                      </a:endParaRPr>
                    </a:p>
                  </a:txBody>
                  <a:tcPr marL="0" marR="0" marT="0" marB="0"/>
                </a:tc>
                <a:extLst>
                  <a:ext uri="{0D108BD9-81ED-4DB2-BD59-A6C34878D82A}">
                    <a16:rowId xmlns:a16="http://schemas.microsoft.com/office/drawing/2014/main" val="600815388"/>
                  </a:ext>
                </a:extLst>
              </a:tr>
              <a:tr h="804854">
                <a:tc>
                  <a:txBody>
                    <a:bodyPr/>
                    <a:lstStyle/>
                    <a:p>
                      <a:pPr marR="177800" indent="635">
                        <a:lnSpc>
                          <a:spcPts val="2120"/>
                        </a:lnSpc>
                        <a:spcBef>
                          <a:spcPts val="105"/>
                        </a:spcBef>
                        <a:spcAft>
                          <a:spcPts val="0"/>
                        </a:spcAft>
                      </a:pPr>
                      <a:r>
                        <a:rPr lang="en-IN" sz="1600" dirty="0">
                          <a:effectLst/>
                        </a:rPr>
                        <a:t>  2</a:t>
                      </a:r>
                      <a:endParaRPr lang="en-IN" sz="1600" dirty="0">
                        <a:effectLst/>
                        <a:latin typeface="+mn-lt"/>
                        <a:ea typeface="Times New Roman" panose="02020603050405020304" pitchFamily="18" charset="0"/>
                        <a:cs typeface="Mangal" panose="02040503050203030202" pitchFamily="18" charset="0"/>
                      </a:endParaRPr>
                    </a:p>
                  </a:txBody>
                  <a:tcPr marL="0" marR="0" marT="0" marB="0"/>
                </a:tc>
                <a:tc>
                  <a:txBody>
                    <a:bodyPr/>
                    <a:lstStyle/>
                    <a:p>
                      <a:pPr marR="177800" indent="635">
                        <a:lnSpc>
                          <a:spcPts val="2120"/>
                        </a:lnSpc>
                        <a:spcBef>
                          <a:spcPts val="105"/>
                        </a:spcBef>
                        <a:spcAft>
                          <a:spcPts val="0"/>
                        </a:spcAft>
                      </a:pPr>
                      <a:r>
                        <a:rPr lang="en-US" sz="1600" dirty="0">
                          <a:effectLst/>
                        </a:rPr>
                        <a:t>  Intra cellular </a:t>
                      </a:r>
                      <a:r>
                        <a:rPr lang="en-US" sz="1600" dirty="0" err="1">
                          <a:effectLst/>
                        </a:rPr>
                        <a:t>Signalling</a:t>
                      </a:r>
                      <a:r>
                        <a:rPr lang="en-US" sz="1600" dirty="0">
                          <a:effectLst/>
                        </a:rPr>
                        <a:t> and cell    </a:t>
                      </a:r>
                    </a:p>
                    <a:p>
                      <a:pPr marR="177800" indent="635">
                        <a:lnSpc>
                          <a:spcPts val="2120"/>
                        </a:lnSpc>
                        <a:spcBef>
                          <a:spcPts val="105"/>
                        </a:spcBef>
                        <a:spcAft>
                          <a:spcPts val="0"/>
                        </a:spcAft>
                      </a:pPr>
                      <a:r>
                        <a:rPr lang="en-US" sz="1600" dirty="0">
                          <a:effectLst/>
                        </a:rPr>
                        <a:t>    surface receptors.</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tc>
                  <a:txBody>
                    <a:bodyPr/>
                    <a:lstStyle/>
                    <a:p>
                      <a:pPr marR="91440">
                        <a:lnSpc>
                          <a:spcPts val="2120"/>
                        </a:lnSpc>
                        <a:spcBef>
                          <a:spcPts val="105"/>
                        </a:spcBef>
                        <a:spcAft>
                          <a:spcPts val="0"/>
                        </a:spcAft>
                      </a:pPr>
                      <a:r>
                        <a:rPr lang="en-US" sz="1600" dirty="0">
                          <a:effectLst/>
                        </a:rPr>
                        <a:t> Prof. Parul Yadav,</a:t>
                      </a:r>
                    </a:p>
                    <a:p>
                      <a:pPr marR="91440">
                        <a:lnSpc>
                          <a:spcPts val="2120"/>
                        </a:lnSpc>
                        <a:spcBef>
                          <a:spcPts val="105"/>
                        </a:spcBef>
                        <a:spcAft>
                          <a:spcPts val="0"/>
                        </a:spcAft>
                      </a:pPr>
                      <a:r>
                        <a:rPr lang="en-US" sz="1600" dirty="0">
                          <a:effectLst/>
                        </a:rPr>
                        <a:t> Zoology, D.S. College,  Aligarh</a:t>
                      </a:r>
                      <a:endParaRPr lang="en-IN" sz="1600" dirty="0">
                        <a:effectLst/>
                      </a:endParaRPr>
                    </a:p>
                  </a:txBody>
                  <a:tcPr marL="0" marR="0" marT="0" marB="0"/>
                </a:tc>
                <a:tc>
                  <a:txBody>
                    <a:bodyPr/>
                    <a:lstStyle/>
                    <a:p>
                      <a:pPr marR="116205">
                        <a:lnSpc>
                          <a:spcPts val="2120"/>
                        </a:lnSpc>
                        <a:spcBef>
                          <a:spcPts val="105"/>
                        </a:spcBef>
                        <a:spcAft>
                          <a:spcPts val="0"/>
                        </a:spcAft>
                      </a:pPr>
                      <a:r>
                        <a:rPr lang="en-US" sz="1600" b="0" dirty="0">
                          <a:effectLst/>
                        </a:rPr>
                        <a:t> B.Sc. I</a:t>
                      </a:r>
                      <a:endParaRPr lang="en-IN" sz="1600" b="0" dirty="0">
                        <a:effectLst/>
                      </a:endParaRPr>
                    </a:p>
                    <a:p>
                      <a:pPr marR="116205">
                        <a:lnSpc>
                          <a:spcPts val="2120"/>
                        </a:lnSpc>
                        <a:spcBef>
                          <a:spcPts val="105"/>
                        </a:spcBef>
                        <a:spcAft>
                          <a:spcPts val="0"/>
                        </a:spcAft>
                      </a:pPr>
                      <a:r>
                        <a:rPr lang="en-US" sz="1600" dirty="0">
                          <a:effectLst/>
                        </a:rPr>
                        <a:t> 100+    Students</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3126597883"/>
                  </a:ext>
                </a:extLst>
              </a:tr>
              <a:tr h="964177">
                <a:tc>
                  <a:txBody>
                    <a:bodyPr/>
                    <a:lstStyle/>
                    <a:p>
                      <a:pPr marR="177800" indent="635">
                        <a:lnSpc>
                          <a:spcPts val="2120"/>
                        </a:lnSpc>
                        <a:spcBef>
                          <a:spcPts val="105"/>
                        </a:spcBef>
                        <a:spcAft>
                          <a:spcPts val="0"/>
                        </a:spcAft>
                      </a:pPr>
                      <a:r>
                        <a:rPr lang="en-IN" sz="1600" dirty="0">
                          <a:effectLst/>
                        </a:rPr>
                        <a:t>  3</a:t>
                      </a:r>
                      <a:endParaRPr lang="en-IN" sz="1600" dirty="0">
                        <a:effectLst/>
                        <a:latin typeface="+mn-lt"/>
                        <a:ea typeface="Times New Roman" panose="02020603050405020304" pitchFamily="18" charset="0"/>
                        <a:cs typeface="Mangal" panose="02040503050203030202" pitchFamily="18" charset="0"/>
                      </a:endParaRPr>
                    </a:p>
                  </a:txBody>
                  <a:tcPr marL="0" marR="0" marT="0" marB="0"/>
                </a:tc>
                <a:tc>
                  <a:txBody>
                    <a:bodyPr/>
                    <a:lstStyle/>
                    <a:p>
                      <a:pPr marR="177800" indent="635">
                        <a:lnSpc>
                          <a:spcPts val="2120"/>
                        </a:lnSpc>
                        <a:spcBef>
                          <a:spcPts val="105"/>
                        </a:spcBef>
                        <a:spcAft>
                          <a:spcPts val="0"/>
                        </a:spcAft>
                      </a:pPr>
                      <a:r>
                        <a:rPr lang="en-US" sz="1600" dirty="0">
                          <a:effectLst/>
                        </a:rPr>
                        <a:t>   PCR Demonstration functioning</a:t>
                      </a:r>
                      <a:endParaRPr lang="en-IN" sz="1600" dirty="0">
                        <a:effectLst/>
                      </a:endParaRPr>
                    </a:p>
                    <a:p>
                      <a:pPr marR="177800" indent="635">
                        <a:lnSpc>
                          <a:spcPts val="2120"/>
                        </a:lnSpc>
                        <a:spcBef>
                          <a:spcPts val="105"/>
                        </a:spcBef>
                        <a:spcAft>
                          <a:spcPts val="0"/>
                        </a:spcAft>
                      </a:pPr>
                      <a:r>
                        <a:rPr lang="en-US" sz="1600" dirty="0">
                          <a:effectLst/>
                        </a:rPr>
                        <a:t>     19-20 Oct 2022</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tc>
                  <a:txBody>
                    <a:bodyPr/>
                    <a:lstStyle/>
                    <a:p>
                      <a:pPr marR="91440">
                        <a:lnSpc>
                          <a:spcPts val="2120"/>
                        </a:lnSpc>
                        <a:spcBef>
                          <a:spcPts val="105"/>
                        </a:spcBef>
                        <a:spcAft>
                          <a:spcPts val="0"/>
                        </a:spcAft>
                      </a:pPr>
                      <a:r>
                        <a:rPr lang="en-US" sz="1600" dirty="0">
                          <a:effectLst/>
                        </a:rPr>
                        <a:t>   Dr. Richa Arya. </a:t>
                      </a:r>
                      <a:endParaRPr lang="en-IN" sz="1600" dirty="0">
                        <a:effectLst/>
                      </a:endParaRPr>
                    </a:p>
                    <a:p>
                      <a:pPr marR="91440">
                        <a:lnSpc>
                          <a:spcPts val="2120"/>
                        </a:lnSpc>
                        <a:spcBef>
                          <a:spcPts val="105"/>
                        </a:spcBef>
                        <a:spcAft>
                          <a:spcPts val="0"/>
                        </a:spcAft>
                      </a:pPr>
                      <a:r>
                        <a:rPr lang="en-US" sz="1600" dirty="0">
                          <a:effectLst/>
                        </a:rPr>
                        <a:t>  </a:t>
                      </a:r>
                      <a:r>
                        <a:rPr lang="en-US" sz="1600" dirty="0" err="1">
                          <a:effectLst/>
                        </a:rPr>
                        <a:t>Asstt</a:t>
                      </a:r>
                      <a:r>
                        <a:rPr lang="en-US" sz="1600" dirty="0">
                          <a:effectLst/>
                        </a:rPr>
                        <a:t>.  Prof. Zoology,  </a:t>
                      </a:r>
                      <a:endParaRPr lang="en-IN" sz="1600" dirty="0">
                        <a:effectLst/>
                      </a:endParaRPr>
                    </a:p>
                    <a:p>
                      <a:pPr marR="91440">
                        <a:lnSpc>
                          <a:spcPts val="2120"/>
                        </a:lnSpc>
                        <a:spcBef>
                          <a:spcPts val="105"/>
                        </a:spcBef>
                        <a:spcAft>
                          <a:spcPts val="0"/>
                        </a:spcAft>
                      </a:pPr>
                      <a:r>
                        <a:rPr lang="en-US" sz="1600" dirty="0">
                          <a:effectLst/>
                        </a:rPr>
                        <a:t>  BHU, Varanasi</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tc>
                  <a:txBody>
                    <a:bodyPr/>
                    <a:lstStyle/>
                    <a:p>
                      <a:pPr marR="116205">
                        <a:lnSpc>
                          <a:spcPts val="2120"/>
                        </a:lnSpc>
                        <a:spcBef>
                          <a:spcPts val="105"/>
                        </a:spcBef>
                        <a:spcAft>
                          <a:spcPts val="0"/>
                        </a:spcAft>
                      </a:pPr>
                      <a:r>
                        <a:rPr lang="en-US" sz="1600" dirty="0">
                          <a:effectLst/>
                        </a:rPr>
                        <a:t>  B.Sc.   </a:t>
                      </a:r>
                      <a:endParaRPr lang="en-IN" sz="1600" dirty="0">
                        <a:effectLst/>
                      </a:endParaRPr>
                    </a:p>
                    <a:p>
                      <a:pPr marR="116205">
                        <a:lnSpc>
                          <a:spcPts val="2120"/>
                        </a:lnSpc>
                        <a:spcBef>
                          <a:spcPts val="105"/>
                        </a:spcBef>
                        <a:spcAft>
                          <a:spcPts val="0"/>
                        </a:spcAft>
                      </a:pPr>
                      <a:r>
                        <a:rPr lang="en-US" sz="1600" dirty="0">
                          <a:effectLst/>
                        </a:rPr>
                        <a:t>  Students</a:t>
                      </a:r>
                      <a:endParaRPr lang="en-IN" sz="1600" dirty="0">
                        <a:effectLst/>
                      </a:endParaRPr>
                    </a:p>
                    <a:p>
                      <a:pPr marR="116205">
                        <a:lnSpc>
                          <a:spcPts val="2120"/>
                        </a:lnSpc>
                        <a:spcBef>
                          <a:spcPts val="105"/>
                        </a:spcBef>
                        <a:spcAft>
                          <a:spcPts val="0"/>
                        </a:spcAft>
                      </a:pPr>
                      <a:r>
                        <a:rPr lang="en-US" sz="1600" dirty="0">
                          <a:effectLst/>
                        </a:rPr>
                        <a:t> 75 Students</a:t>
                      </a:r>
                      <a:endParaRPr lang="en-IN"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3296468766"/>
                  </a:ext>
                </a:extLst>
              </a:tr>
              <a:tr h="2364160">
                <a:tc>
                  <a:txBody>
                    <a:bodyPr/>
                    <a:lstStyle/>
                    <a:p>
                      <a:pPr marL="342900" lvl="0" indent="-342900" algn="l">
                        <a:lnSpc>
                          <a:spcPct val="100000"/>
                        </a:lnSpc>
                        <a:buFont typeface="Times New Roman" panose="02020603050405020304" pitchFamily="18" charset="0"/>
                        <a:buChar char="-"/>
                      </a:pPr>
                      <a:r>
                        <a:rPr lang="en-IN" sz="1600" dirty="0">
                          <a:effectLst/>
                        </a:rPr>
                        <a:t>4</a:t>
                      </a:r>
                      <a:endParaRPr lang="en-IN" sz="1600" dirty="0">
                        <a:effectLst/>
                        <a:latin typeface="+mn-lt"/>
                        <a:ea typeface="Times New Roman" panose="02020603050405020304" pitchFamily="18" charset="0"/>
                        <a:cs typeface="Mangal" panose="02040503050203030202" pitchFamily="18" charset="0"/>
                      </a:endParaRPr>
                    </a:p>
                  </a:txBody>
                  <a:tcPr marL="0" marR="0" marT="0" marB="0" anchor="ctr"/>
                </a:tc>
                <a:tc>
                  <a:txBody>
                    <a:bodyPr/>
                    <a:lstStyle/>
                    <a:p>
                      <a:pPr algn="l">
                        <a:lnSpc>
                          <a:spcPct val="100000"/>
                        </a:lnSpc>
                        <a:spcBef>
                          <a:spcPts val="105"/>
                        </a:spcBef>
                      </a:pPr>
                      <a:r>
                        <a:rPr lang="en-US" sz="1600" b="1" dirty="0">
                          <a:solidFill>
                            <a:srgbClr val="000000"/>
                          </a:solidFill>
                          <a:effectLst/>
                        </a:rPr>
                        <a:t>  Student Seminar- </a:t>
                      </a:r>
                      <a:endParaRPr lang="en-IN" sz="1600" dirty="0">
                        <a:effectLst/>
                      </a:endParaRPr>
                    </a:p>
                    <a:p>
                      <a:pPr algn="l">
                        <a:lnSpc>
                          <a:spcPct val="100000"/>
                        </a:lnSpc>
                      </a:pPr>
                      <a:r>
                        <a:rPr lang="en-US" sz="1600" b="1" dirty="0">
                          <a:solidFill>
                            <a:srgbClr val="000000"/>
                          </a:solidFill>
                          <a:effectLst/>
                        </a:rPr>
                        <a:t>   Developing Trends in Study of Life     </a:t>
                      </a:r>
                    </a:p>
                    <a:p>
                      <a:pPr algn="l">
                        <a:lnSpc>
                          <a:spcPct val="100000"/>
                        </a:lnSpc>
                      </a:pPr>
                      <a:r>
                        <a:rPr lang="en-US" sz="1600" b="1" dirty="0">
                          <a:solidFill>
                            <a:srgbClr val="000000"/>
                          </a:solidFill>
                          <a:effectLst/>
                        </a:rPr>
                        <a:t>     Sciences</a:t>
                      </a:r>
                      <a:endParaRPr lang="en-IN" sz="1600" dirty="0">
                        <a:effectLst/>
                      </a:endParaRPr>
                    </a:p>
                    <a:p>
                      <a:pPr marL="342900" lvl="0" indent="-342900" algn="l">
                        <a:lnSpc>
                          <a:spcPct val="100000"/>
                        </a:lnSpc>
                        <a:buFont typeface="Times New Roman" panose="02020603050405020304" pitchFamily="18" charset="0"/>
                        <a:buChar char="-"/>
                      </a:pPr>
                      <a:r>
                        <a:rPr lang="en-US" sz="1600" dirty="0">
                          <a:solidFill>
                            <a:srgbClr val="000000"/>
                          </a:solidFill>
                          <a:effectLst/>
                        </a:rPr>
                        <a:t>Developing Trends in Food studies</a:t>
                      </a:r>
                      <a:endParaRPr lang="en-IN" sz="1600" dirty="0">
                        <a:solidFill>
                          <a:schemeClr val="dk1"/>
                        </a:solidFill>
                        <a:effectLst/>
                      </a:endParaRPr>
                    </a:p>
                    <a:p>
                      <a:pPr marL="342900" lvl="0" indent="-342900" algn="l">
                        <a:lnSpc>
                          <a:spcPct val="100000"/>
                        </a:lnSpc>
                        <a:buFont typeface="Times New Roman" panose="02020603050405020304" pitchFamily="18" charset="0"/>
                        <a:buChar char="-"/>
                      </a:pPr>
                      <a:r>
                        <a:rPr lang="en-US" sz="1600" dirty="0">
                          <a:solidFill>
                            <a:srgbClr val="000000"/>
                          </a:solidFill>
                          <a:effectLst/>
                        </a:rPr>
                        <a:t>Some Emerging Trends in Study of Applications of Life Sciences  - 07.03.202</a:t>
                      </a:r>
                      <a:endParaRPr lang="en-IN" sz="1600" dirty="0">
                        <a:effectLst/>
                      </a:endParaRPr>
                    </a:p>
                  </a:txBody>
                  <a:tcPr marL="0" marR="0" marT="0" marB="0" anchor="ctr"/>
                </a:tc>
                <a:tc>
                  <a:txBody>
                    <a:bodyPr/>
                    <a:lstStyle/>
                    <a:p>
                      <a:pPr marR="271145" algn="l">
                        <a:lnSpc>
                          <a:spcPct val="100000"/>
                        </a:lnSpc>
                        <a:spcBef>
                          <a:spcPts val="105"/>
                        </a:spcBef>
                        <a:spcAft>
                          <a:spcPts val="0"/>
                        </a:spcAft>
                      </a:pPr>
                      <a:r>
                        <a:rPr lang="en-US" sz="1600" b="1" kern="1200" dirty="0">
                          <a:solidFill>
                            <a:srgbClr val="000000"/>
                          </a:solidFill>
                          <a:effectLst/>
                        </a:rPr>
                        <a:t>Judged by</a:t>
                      </a:r>
                    </a:p>
                    <a:p>
                      <a:pPr marR="271145" algn="l">
                        <a:lnSpc>
                          <a:spcPct val="100000"/>
                        </a:lnSpc>
                        <a:spcBef>
                          <a:spcPts val="105"/>
                        </a:spcBef>
                        <a:spcAft>
                          <a:spcPts val="0"/>
                        </a:spcAft>
                      </a:pPr>
                      <a:r>
                        <a:rPr lang="en-US" sz="1600" b="1" kern="1200" dirty="0">
                          <a:solidFill>
                            <a:srgbClr val="000000"/>
                          </a:solidFill>
                          <a:effectLst/>
                        </a:rPr>
                        <a:t>Prof. A.K. Vats  Botany,   D.S. College, Aligarh</a:t>
                      </a:r>
                      <a:endParaRPr lang="en-IN" sz="1600" b="1" kern="1200" dirty="0">
                        <a:solidFill>
                          <a:schemeClr val="dk1"/>
                        </a:solidFill>
                        <a:effectLst/>
                      </a:endParaRPr>
                    </a:p>
                    <a:p>
                      <a:pPr marR="271145" algn="l">
                        <a:lnSpc>
                          <a:spcPct val="100000"/>
                        </a:lnSpc>
                        <a:spcBef>
                          <a:spcPts val="105"/>
                        </a:spcBef>
                        <a:spcAft>
                          <a:spcPts val="0"/>
                        </a:spcAft>
                      </a:pPr>
                      <a:r>
                        <a:rPr lang="en-US" sz="1600" b="1" kern="1200" dirty="0">
                          <a:solidFill>
                            <a:srgbClr val="000000"/>
                          </a:solidFill>
                          <a:effectLst/>
                        </a:rPr>
                        <a:t>Prof. Vikas Yadav , Zoology, S.V. College, Aligarh</a:t>
                      </a:r>
                    </a:p>
                    <a:p>
                      <a:pPr marR="271145" algn="l">
                        <a:lnSpc>
                          <a:spcPct val="100000"/>
                        </a:lnSpc>
                        <a:spcBef>
                          <a:spcPts val="105"/>
                        </a:spcBef>
                        <a:spcAft>
                          <a:spcPts val="0"/>
                        </a:spcAft>
                      </a:pPr>
                      <a:r>
                        <a:rPr lang="en-US" sz="1600" dirty="0">
                          <a:solidFill>
                            <a:srgbClr val="000000"/>
                          </a:solidFill>
                          <a:effectLst/>
                        </a:rPr>
                        <a:t> </a:t>
                      </a:r>
                      <a:endParaRPr lang="en-IN" sz="1600" dirty="0">
                        <a:effectLst/>
                        <a:latin typeface="+mj-lt"/>
                        <a:ea typeface="Times New Roman" panose="02020603050405020304" pitchFamily="18" charset="0"/>
                        <a:cs typeface="Mangal" panose="02040503050203030202" pitchFamily="18" charset="0"/>
                      </a:endParaRPr>
                    </a:p>
                  </a:txBody>
                  <a:tcPr marL="0" marR="0" marT="0" marB="0" anchor="ctr"/>
                </a:tc>
                <a:tc>
                  <a:txBody>
                    <a:bodyPr/>
                    <a:lstStyle/>
                    <a:p>
                      <a:pPr marL="0" marR="0" lvl="0" indent="0" algn="l" defTabSz="685800" rtl="0" eaLnBrk="1" fontAlgn="auto" latinLnBrk="0" hangingPunct="1">
                        <a:lnSpc>
                          <a:spcPct val="100000"/>
                        </a:lnSpc>
                        <a:spcBef>
                          <a:spcPts val="5"/>
                        </a:spcBef>
                        <a:spcAft>
                          <a:spcPts val="0"/>
                        </a:spcAft>
                        <a:buClrTx/>
                        <a:buSzTx/>
                        <a:buFontTx/>
                        <a:buNone/>
                        <a:tabLst/>
                        <a:defRPr/>
                      </a:pPr>
                      <a:r>
                        <a:rPr lang="en-US" sz="1600" b="1" kern="1200" dirty="0">
                          <a:solidFill>
                            <a:srgbClr val="000000"/>
                          </a:solidFill>
                          <a:effectLst/>
                        </a:rPr>
                        <a:t>11 </a:t>
                      </a:r>
                      <a:r>
                        <a:rPr lang="en-US" sz="1600" b="0" kern="1200" dirty="0">
                          <a:solidFill>
                            <a:srgbClr val="000000"/>
                          </a:solidFill>
                          <a:effectLst/>
                        </a:rPr>
                        <a:t>Presentations by  </a:t>
                      </a:r>
                      <a:r>
                        <a:rPr lang="en-US" sz="1600" b="1" kern="1200" dirty="0">
                          <a:solidFill>
                            <a:srgbClr val="000000"/>
                          </a:solidFill>
                          <a:effectLst/>
                        </a:rPr>
                        <a:t>55</a:t>
                      </a:r>
                      <a:r>
                        <a:rPr lang="en-US" sz="1600" b="0" kern="1200" dirty="0">
                          <a:solidFill>
                            <a:srgbClr val="000000"/>
                          </a:solidFill>
                          <a:effectLst/>
                        </a:rPr>
                        <a:t> students</a:t>
                      </a:r>
                    </a:p>
                    <a:p>
                      <a:pPr marL="0" marR="0" lvl="0" indent="0" algn="l" defTabSz="685800" rtl="0" eaLnBrk="1" fontAlgn="auto" latinLnBrk="0" hangingPunct="1">
                        <a:lnSpc>
                          <a:spcPct val="100000"/>
                        </a:lnSpc>
                        <a:spcBef>
                          <a:spcPts val="5"/>
                        </a:spcBef>
                        <a:spcAft>
                          <a:spcPts val="0"/>
                        </a:spcAft>
                        <a:buClrTx/>
                        <a:buSzTx/>
                        <a:buFontTx/>
                        <a:buNone/>
                        <a:tabLst/>
                        <a:defRPr/>
                      </a:pPr>
                      <a:r>
                        <a:rPr lang="en-US" sz="1600" b="0" kern="1200" dirty="0">
                          <a:solidFill>
                            <a:srgbClr val="000000"/>
                          </a:solidFill>
                          <a:effectLst/>
                        </a:rPr>
                        <a:t> B. Sc. I</a:t>
                      </a:r>
                      <a:endParaRPr lang="en-IN" sz="1600" b="0" dirty="0">
                        <a:effectLst/>
                      </a:endParaRPr>
                    </a:p>
                    <a:p>
                      <a:pPr algn="l">
                        <a:lnSpc>
                          <a:spcPct val="100000"/>
                        </a:lnSpc>
                        <a:spcBef>
                          <a:spcPts val="5"/>
                        </a:spcBef>
                      </a:pPr>
                      <a:r>
                        <a:rPr lang="en-US" sz="1600" b="0" dirty="0">
                          <a:solidFill>
                            <a:srgbClr val="000000"/>
                          </a:solidFill>
                          <a:effectLst/>
                        </a:rPr>
                        <a:t>B.Sc. III</a:t>
                      </a:r>
                      <a:endParaRPr lang="en-IN" sz="1600" b="0" dirty="0">
                        <a:effectLst/>
                      </a:endParaRPr>
                    </a:p>
                    <a:p>
                      <a:pPr algn="l">
                        <a:lnSpc>
                          <a:spcPct val="100000"/>
                        </a:lnSpc>
                        <a:spcBef>
                          <a:spcPts val="5"/>
                        </a:spcBef>
                      </a:pPr>
                      <a:r>
                        <a:rPr lang="en-US" sz="1600" b="0" dirty="0">
                          <a:solidFill>
                            <a:srgbClr val="000000"/>
                          </a:solidFill>
                          <a:effectLst/>
                        </a:rPr>
                        <a:t> </a:t>
                      </a:r>
                      <a:endParaRPr lang="en-IN" sz="1600" b="0" dirty="0">
                        <a:effectLst/>
                        <a:latin typeface="+mj-lt"/>
                        <a:ea typeface="Times New Roman" panose="02020603050405020304" pitchFamily="18" charset="0"/>
                        <a:cs typeface="Mangal" panose="02040503050203030202" pitchFamily="18" charset="0"/>
                      </a:endParaRPr>
                    </a:p>
                  </a:txBody>
                  <a:tcPr marL="0" marR="0" marT="0" marB="0" anchor="ctr"/>
                </a:tc>
                <a:extLst>
                  <a:ext uri="{0D108BD9-81ED-4DB2-BD59-A6C34878D82A}">
                    <a16:rowId xmlns:a16="http://schemas.microsoft.com/office/drawing/2014/main" val="1993347557"/>
                  </a:ext>
                </a:extLst>
              </a:tr>
            </a:tbl>
          </a:graphicData>
        </a:graphic>
      </p:graphicFrame>
    </p:spTree>
    <p:extLst>
      <p:ext uri="{BB962C8B-B14F-4D97-AF65-F5344CB8AC3E}">
        <p14:creationId xmlns:p14="http://schemas.microsoft.com/office/powerpoint/2010/main" val="335880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15465-D2AB-A354-E7AC-0740ACFA1345}"/>
              </a:ext>
            </a:extLst>
          </p:cNvPr>
          <p:cNvSpPr>
            <a:spLocks noGrp="1"/>
          </p:cNvSpPr>
          <p:nvPr>
            <p:ph type="title"/>
          </p:nvPr>
        </p:nvSpPr>
        <p:spPr>
          <a:xfrm>
            <a:off x="693440" y="177776"/>
            <a:ext cx="8104196" cy="652101"/>
          </a:xfrm>
          <a:ln w="3175" cmpd="sng">
            <a:solidFill>
              <a:schemeClr val="tx1"/>
            </a:solidFill>
          </a:ln>
        </p:spPr>
        <p:txBody>
          <a:bodyPr vert="horz" lIns="91440" tIns="45720" rIns="91440" bIns="45720" rtlCol="0" anchor="ctr">
            <a:noAutofit/>
          </a:bodyPr>
          <a:lstStyle/>
          <a:p>
            <a:pPr algn="ctr">
              <a:lnSpc>
                <a:spcPct val="110000"/>
              </a:lnSpc>
            </a:pPr>
            <a:r>
              <a:rPr lang="en-US" sz="2400" dirty="0"/>
              <a:t>NOVEL ASPECT :  ONLINE LEARNING MODES INCORPORATED </a:t>
            </a:r>
          </a:p>
        </p:txBody>
      </p:sp>
      <p:sp>
        <p:nvSpPr>
          <p:cNvPr id="3" name="Content Placeholder 2">
            <a:extLst>
              <a:ext uri="{FF2B5EF4-FFF2-40B4-BE49-F238E27FC236}">
                <a16:creationId xmlns:a16="http://schemas.microsoft.com/office/drawing/2014/main" id="{9EF42518-E352-BD4D-5E6E-CB595D3F0C83}"/>
              </a:ext>
            </a:extLst>
          </p:cNvPr>
          <p:cNvSpPr>
            <a:spLocks noGrp="1"/>
          </p:cNvSpPr>
          <p:nvPr>
            <p:ph idx="1"/>
          </p:nvPr>
        </p:nvSpPr>
        <p:spPr>
          <a:xfrm>
            <a:off x="693439" y="1170454"/>
            <a:ext cx="7952510" cy="5509770"/>
          </a:xfrm>
          <a:solidFill>
            <a:schemeClr val="bg2">
              <a:lumMod val="90000"/>
            </a:schemeClr>
          </a:solidFill>
        </p:spPr>
        <p:txBody>
          <a:bodyPr>
            <a:normAutofit/>
          </a:bodyPr>
          <a:lstStyle/>
          <a:p>
            <a:pPr marL="342900" marR="621030" lvl="0" indent="-342900">
              <a:lnSpc>
                <a:spcPts val="2700"/>
              </a:lnSpc>
              <a:spcBef>
                <a:spcPts val="15"/>
              </a:spcBef>
              <a:spcAft>
                <a:spcPts val="0"/>
              </a:spcAft>
              <a:buSzPts val="1200"/>
              <a:buFont typeface="Symbol" pitchFamily="2" charset="2"/>
              <a:buChar char=""/>
              <a:tabLst>
                <a:tab pos="1209675" algn="l"/>
                <a:tab pos="1210310" algn="l"/>
              </a:tabLst>
            </a:pPr>
            <a:r>
              <a:rPr lang="en-US" sz="2000" b="1" dirty="0">
                <a:effectLst/>
                <a:ea typeface="Symbol" pitchFamily="2" charset="2"/>
                <a:cs typeface="Symbol" pitchFamily="2" charset="2"/>
              </a:rPr>
              <a:t>Virtual</a:t>
            </a:r>
            <a:r>
              <a:rPr lang="en-US" sz="2000" b="1" spc="-30" dirty="0">
                <a:effectLst/>
                <a:ea typeface="Symbol" pitchFamily="2" charset="2"/>
                <a:cs typeface="Symbol" pitchFamily="2" charset="2"/>
              </a:rPr>
              <a:t> </a:t>
            </a:r>
            <a:r>
              <a:rPr lang="en-US" sz="2000" b="1" dirty="0">
                <a:effectLst/>
                <a:ea typeface="Symbol" pitchFamily="2" charset="2"/>
                <a:cs typeface="Symbol" pitchFamily="2" charset="2"/>
              </a:rPr>
              <a:t>labs</a:t>
            </a:r>
            <a:r>
              <a:rPr lang="en-IN" sz="2000" b="1" spc="-10" dirty="0">
                <a:ea typeface="Symbol" pitchFamily="2" charset="2"/>
                <a:cs typeface="Symbol" pitchFamily="2" charset="2"/>
              </a:rPr>
              <a:t>:</a:t>
            </a:r>
            <a:endParaRPr lang="en-US" sz="2000" b="1" spc="-20" dirty="0">
              <a:effectLst/>
              <a:ea typeface="Symbol" pitchFamily="2" charset="2"/>
              <a:cs typeface="Symbol" pitchFamily="2" charset="2"/>
            </a:endParaRPr>
          </a:p>
          <a:p>
            <a:pPr marL="0" marR="621030" lvl="0" indent="0">
              <a:lnSpc>
                <a:spcPts val="2700"/>
              </a:lnSpc>
              <a:spcBef>
                <a:spcPts val="15"/>
              </a:spcBef>
              <a:spcAft>
                <a:spcPts val="0"/>
              </a:spcAft>
              <a:buSzPts val="1200"/>
              <a:buNone/>
              <a:tabLst>
                <a:tab pos="1209675" algn="l"/>
                <a:tab pos="1210310" algn="l"/>
              </a:tabLst>
            </a:pPr>
            <a:r>
              <a:rPr lang="en-US" sz="2000" spc="-20" dirty="0">
                <a:ea typeface="Symbol" pitchFamily="2" charset="2"/>
                <a:cs typeface="Symbol" pitchFamily="2" charset="2"/>
              </a:rPr>
              <a:t>      (a) </a:t>
            </a:r>
            <a:r>
              <a:rPr lang="en-US" sz="2000" dirty="0">
                <a:ea typeface="Symbol" pitchFamily="2" charset="2"/>
                <a:cs typeface="Symbol" pitchFamily="2" charset="2"/>
              </a:rPr>
              <a:t>Molecular Techniques</a:t>
            </a:r>
            <a:r>
              <a:rPr lang="en-US" sz="2000" b="0" dirty="0">
                <a:effectLst/>
                <a:ea typeface="Symbol" pitchFamily="2" charset="2"/>
                <a:cs typeface="Symbol" pitchFamily="2" charset="2"/>
              </a:rPr>
              <a:t>:</a:t>
            </a:r>
            <a:r>
              <a:rPr lang="en-US" sz="2000" b="0" spc="285" dirty="0">
                <a:effectLst/>
                <a:ea typeface="Symbol" pitchFamily="2" charset="2"/>
                <a:cs typeface="Symbol" pitchFamily="2" charset="2"/>
              </a:rPr>
              <a:t> </a:t>
            </a:r>
            <a:r>
              <a:rPr lang="en-US" sz="2000" b="0" dirty="0">
                <a:effectLst/>
                <a:ea typeface="Symbol" pitchFamily="2" charset="2"/>
                <a:cs typeface="Symbol" pitchFamily="2" charset="2"/>
              </a:rPr>
              <a:t>PCR/</a:t>
            </a:r>
            <a:r>
              <a:rPr lang="en-US" sz="2000" b="0" spc="-20" dirty="0">
                <a:effectLst/>
                <a:ea typeface="Symbol" pitchFamily="2" charset="2"/>
                <a:cs typeface="Symbol" pitchFamily="2" charset="2"/>
              </a:rPr>
              <a:t> </a:t>
            </a:r>
            <a:r>
              <a:rPr lang="en-US" sz="2000" b="0" dirty="0">
                <a:effectLst/>
                <a:ea typeface="Symbol" pitchFamily="2" charset="2"/>
                <a:cs typeface="Symbol" pitchFamily="2" charset="2"/>
              </a:rPr>
              <a:t>RT-PCR</a:t>
            </a:r>
            <a:r>
              <a:rPr lang="en-US" sz="2000" b="0" spc="-10" dirty="0">
                <a:effectLst/>
                <a:ea typeface="Symbol" pitchFamily="2" charset="2"/>
                <a:cs typeface="Symbol" pitchFamily="2" charset="2"/>
              </a:rPr>
              <a:t> </a:t>
            </a:r>
            <a:r>
              <a:rPr lang="en-US" sz="2000" b="0" dirty="0">
                <a:effectLst/>
                <a:ea typeface="Symbol" pitchFamily="2" charset="2"/>
                <a:cs typeface="Symbol" pitchFamily="2" charset="2"/>
              </a:rPr>
              <a:t>&amp;</a:t>
            </a:r>
            <a:r>
              <a:rPr lang="en-US" sz="2000" b="0" spc="275" dirty="0">
                <a:effectLst/>
                <a:ea typeface="Symbol" pitchFamily="2" charset="2"/>
                <a:cs typeface="Symbol" pitchFamily="2" charset="2"/>
              </a:rPr>
              <a:t> </a:t>
            </a:r>
            <a:r>
              <a:rPr lang="en-US" sz="2000" b="0" dirty="0">
                <a:effectLst/>
                <a:ea typeface="Symbol" pitchFamily="2" charset="2"/>
                <a:cs typeface="Symbol" pitchFamily="2" charset="2"/>
              </a:rPr>
              <a:t>Western</a:t>
            </a:r>
            <a:r>
              <a:rPr lang="en-US" sz="2000" b="0" spc="10" dirty="0">
                <a:effectLst/>
                <a:ea typeface="Symbol" pitchFamily="2" charset="2"/>
                <a:cs typeface="Symbol" pitchFamily="2" charset="2"/>
              </a:rPr>
              <a:t> </a:t>
            </a:r>
            <a:r>
              <a:rPr lang="en-US" sz="2000" b="0" dirty="0">
                <a:effectLst/>
                <a:ea typeface="Symbol" pitchFamily="2" charset="2"/>
                <a:cs typeface="Symbol" pitchFamily="2" charset="2"/>
              </a:rPr>
              <a:t>blotting</a:t>
            </a:r>
            <a:endParaRPr lang="en-IN" sz="2000" dirty="0">
              <a:ea typeface="Symbol" pitchFamily="2" charset="2"/>
              <a:cs typeface="Symbol" pitchFamily="2" charset="2"/>
            </a:endParaRPr>
          </a:p>
          <a:p>
            <a:pPr marL="0" marR="621030" lvl="0" indent="0">
              <a:lnSpc>
                <a:spcPts val="2700"/>
              </a:lnSpc>
              <a:spcBef>
                <a:spcPts val="15"/>
              </a:spcBef>
              <a:spcAft>
                <a:spcPts val="0"/>
              </a:spcAft>
              <a:buSzPts val="1200"/>
              <a:buNone/>
              <a:tabLst>
                <a:tab pos="1209675" algn="l"/>
                <a:tab pos="1210310" algn="l"/>
              </a:tabLst>
            </a:pPr>
            <a:r>
              <a:rPr lang="en-IN" sz="2000" b="0" kern="0" dirty="0">
                <a:effectLst/>
                <a:ea typeface="Symbol" pitchFamily="2" charset="2"/>
                <a:cs typeface="Symbol" pitchFamily="2" charset="2"/>
              </a:rPr>
              <a:t>      (b)  </a:t>
            </a:r>
            <a:r>
              <a:rPr lang="en-US" sz="2000" b="0" kern="0" dirty="0">
                <a:effectLst/>
                <a:ea typeface="Symbol" pitchFamily="2" charset="2"/>
                <a:cs typeface="Symbol" pitchFamily="2" charset="2"/>
              </a:rPr>
              <a:t>Plant</a:t>
            </a:r>
            <a:r>
              <a:rPr lang="en-US" sz="2000" b="0" kern="0" spc="-10" dirty="0">
                <a:effectLst/>
                <a:ea typeface="Symbol" pitchFamily="2" charset="2"/>
                <a:cs typeface="Symbol" pitchFamily="2" charset="2"/>
              </a:rPr>
              <a:t> </a:t>
            </a:r>
            <a:r>
              <a:rPr lang="en-US" sz="2000" b="0" kern="0" dirty="0">
                <a:effectLst/>
                <a:ea typeface="Symbol" pitchFamily="2" charset="2"/>
                <a:cs typeface="Symbol" pitchFamily="2" charset="2"/>
              </a:rPr>
              <a:t>Tissue</a:t>
            </a:r>
            <a:r>
              <a:rPr lang="en-US" sz="2000" b="0" kern="0" spc="-15" dirty="0">
                <a:effectLst/>
                <a:ea typeface="Symbol" pitchFamily="2" charset="2"/>
                <a:cs typeface="Symbol" pitchFamily="2" charset="2"/>
              </a:rPr>
              <a:t> </a:t>
            </a:r>
            <a:r>
              <a:rPr lang="en-US" sz="2000" b="0" kern="0" dirty="0">
                <a:effectLst/>
                <a:ea typeface="Symbol" pitchFamily="2" charset="2"/>
                <a:cs typeface="Symbol" pitchFamily="2" charset="2"/>
              </a:rPr>
              <a:t>culture</a:t>
            </a:r>
          </a:p>
          <a:p>
            <a:pPr marL="342900" lvl="0" indent="-342900">
              <a:lnSpc>
                <a:spcPts val="2700"/>
              </a:lnSpc>
              <a:buSzPts val="1200"/>
              <a:buFont typeface="Symbol" pitchFamily="2" charset="2"/>
              <a:buChar char=""/>
              <a:tabLst>
                <a:tab pos="1209675" algn="l"/>
                <a:tab pos="1210310" algn="l"/>
              </a:tabLst>
            </a:pPr>
            <a:r>
              <a:rPr lang="en-US" sz="2000" b="1" kern="0" dirty="0">
                <a:ea typeface="Symbol" pitchFamily="2" charset="2"/>
                <a:cs typeface="Symbol" pitchFamily="2" charset="2"/>
              </a:rPr>
              <a:t>Webinars:</a:t>
            </a:r>
          </a:p>
          <a:p>
            <a:pPr marL="0" lvl="0" indent="0">
              <a:lnSpc>
                <a:spcPts val="2700"/>
              </a:lnSpc>
              <a:buSzPts val="1200"/>
              <a:buNone/>
              <a:tabLst>
                <a:tab pos="1209675" algn="l"/>
                <a:tab pos="1210310" algn="l"/>
              </a:tabLst>
            </a:pPr>
            <a:r>
              <a:rPr lang="en-US" sz="2000" kern="0" dirty="0">
                <a:ea typeface="Symbol" pitchFamily="2" charset="2"/>
                <a:cs typeface="Symbol" pitchFamily="2" charset="2"/>
              </a:rPr>
              <a:t>      (a) Ayurveda and Corona      (b) IPR      (c)  Digital Educational Tool </a:t>
            </a:r>
          </a:p>
          <a:p>
            <a:pPr marL="0" lvl="0" indent="0">
              <a:lnSpc>
                <a:spcPts val="2700"/>
              </a:lnSpc>
              <a:buSzPts val="1200"/>
              <a:buNone/>
              <a:tabLst>
                <a:tab pos="1209675" algn="l"/>
                <a:tab pos="1210310" algn="l"/>
              </a:tabLst>
            </a:pPr>
            <a:endParaRPr lang="en-US" sz="2000" kern="0" dirty="0">
              <a:ea typeface="Symbol" pitchFamily="2" charset="2"/>
              <a:cs typeface="Symbol" pitchFamily="2" charset="2"/>
            </a:endParaRPr>
          </a:p>
          <a:p>
            <a:pPr>
              <a:lnSpc>
                <a:spcPts val="2700"/>
              </a:lnSpc>
              <a:buSzPts val="1200"/>
              <a:tabLst>
                <a:tab pos="1209675" algn="l"/>
                <a:tab pos="1210310" algn="l"/>
              </a:tabLst>
            </a:pPr>
            <a:r>
              <a:rPr lang="en-US" sz="2000" b="1" kern="0" dirty="0">
                <a:effectLst/>
                <a:ea typeface="Symbol" pitchFamily="2" charset="2"/>
                <a:cs typeface="Symbol" pitchFamily="2" charset="2"/>
              </a:rPr>
              <a:t>   Live Streaming and You Tube channel</a:t>
            </a:r>
          </a:p>
          <a:p>
            <a:pPr>
              <a:buFont typeface="Wingdings" charset="2"/>
              <a:buChar char="ü"/>
            </a:pPr>
            <a:r>
              <a:rPr lang="en-US" sz="1600" spc="-5" dirty="0">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US" sz="1400" kern="0" dirty="0">
                <a:ea typeface="Symbol" pitchFamily="2" charset="2"/>
                <a:cs typeface="Symbol" pitchFamily="2" charset="2"/>
                <a:hlinkClick r:id="rId2">
                  <a:extLst>
                    <a:ext uri="{A12FA001-AC4F-418D-AE19-62706E023703}">
                      <ahyp:hlinkClr xmlns:ahyp="http://schemas.microsoft.com/office/drawing/2018/hyperlinkcolor" val="tx"/>
                    </a:ext>
                  </a:extLst>
                </a:hlinkClick>
              </a:rPr>
              <a:t>https://www.youtube.com/watch?v=Z62_7fA_iZM&amp;t=5542s</a:t>
            </a:r>
            <a:endParaRPr lang="en-US" sz="1400" kern="0" dirty="0">
              <a:ea typeface="Symbol" pitchFamily="2" charset="2"/>
              <a:cs typeface="Symbol" pitchFamily="2" charset="2"/>
            </a:endParaRPr>
          </a:p>
          <a:p>
            <a:pPr>
              <a:buFont typeface="Wingdings" charset="2"/>
              <a:buChar char="ü"/>
            </a:pPr>
            <a:r>
              <a:rPr lang="en-US" sz="1400" kern="0" dirty="0">
                <a:ea typeface="Symbol" pitchFamily="2" charset="2"/>
                <a:cs typeface="Symbol" pitchFamily="2" charset="2"/>
                <a:hlinkClick r:id="rId3">
                  <a:extLst>
                    <a:ext uri="{A12FA001-AC4F-418D-AE19-62706E023703}">
                      <ahyp:hlinkClr xmlns:ahyp="http://schemas.microsoft.com/office/drawing/2018/hyperlinkcolor" val="tx"/>
                    </a:ext>
                  </a:extLst>
                </a:hlinkClick>
              </a:rPr>
              <a:t>            https://www.youtube.com/watch?v=rXBUJpU9ZRQ&amp;t=3318s</a:t>
            </a:r>
            <a:endParaRPr lang="en-IN" sz="1400" kern="0" dirty="0">
              <a:ea typeface="Symbol" pitchFamily="2" charset="2"/>
              <a:cs typeface="Symbol" pitchFamily="2" charset="2"/>
            </a:endParaRPr>
          </a:p>
          <a:p>
            <a:pPr>
              <a:buFont typeface="Wingdings" charset="2"/>
              <a:buChar char="ü"/>
            </a:pPr>
            <a:r>
              <a:rPr lang="en-US" sz="1400" kern="0" dirty="0">
                <a:ea typeface="Symbol" pitchFamily="2" charset="2"/>
                <a:cs typeface="Symbol" pitchFamily="2" charset="2"/>
                <a:hlinkClick r:id="rId4">
                  <a:extLst>
                    <a:ext uri="{A12FA001-AC4F-418D-AE19-62706E023703}">
                      <ahyp:hlinkClr xmlns:ahyp="http://schemas.microsoft.com/office/drawing/2018/hyperlinkcolor" val="tx"/>
                    </a:ext>
                  </a:extLst>
                </a:hlinkClick>
              </a:rPr>
              <a:t>            https://www.youtube.com/watch?v=eeeO1CRdRk0</a:t>
            </a:r>
            <a:endParaRPr lang="en-IN" sz="1400" kern="0" dirty="0">
              <a:ea typeface="Symbol" pitchFamily="2" charset="2"/>
              <a:cs typeface="Symbol" pitchFamily="2" charset="2"/>
            </a:endParaRPr>
          </a:p>
          <a:p>
            <a:pPr>
              <a:buFont typeface="Wingdings" charset="2"/>
              <a:buChar char="ü"/>
            </a:pPr>
            <a:r>
              <a:rPr lang="en-IN" sz="1400" kern="0" dirty="0">
                <a:ea typeface="Symbol" pitchFamily="2" charset="2"/>
                <a:cs typeface="Symbol" pitchFamily="2" charset="2"/>
              </a:rPr>
              <a:t>            </a:t>
            </a:r>
            <a:r>
              <a:rPr lang="en-US" sz="1400" kern="0" dirty="0">
                <a:ea typeface="Symbol" pitchFamily="2" charset="2"/>
                <a:cs typeface="Symbol" pitchFamily="2" charset="2"/>
                <a:hlinkClick r:id="rId5">
                  <a:extLst>
                    <a:ext uri="{A12FA001-AC4F-418D-AE19-62706E023703}">
                      <ahyp:hlinkClr xmlns:ahyp="http://schemas.microsoft.com/office/drawing/2018/hyperlinkcolor" val="tx"/>
                    </a:ext>
                  </a:extLst>
                </a:hlinkClick>
              </a:rPr>
              <a:t>https://www.youtube.com/watch?v=eeeO1CRdRk0&amp;t=2666s</a:t>
            </a:r>
            <a:r>
              <a:rPr lang="en-US" sz="1400" kern="0" dirty="0">
                <a:ea typeface="Symbol" pitchFamily="2" charset="2"/>
                <a:cs typeface="Symbol" pitchFamily="2" charset="2"/>
              </a:rPr>
              <a:t>   </a:t>
            </a:r>
          </a:p>
          <a:p>
            <a:pPr>
              <a:buFont typeface="Wingdings" charset="2"/>
              <a:buChar char="ü"/>
            </a:pPr>
            <a:r>
              <a:rPr lang="en-US" sz="1400" kern="0" dirty="0">
                <a:ea typeface="Symbol" pitchFamily="2" charset="2"/>
                <a:cs typeface="Symbol" pitchFamily="2" charset="2"/>
                <a:hlinkClick r:id="rId6">
                  <a:extLst>
                    <a:ext uri="{A12FA001-AC4F-418D-AE19-62706E023703}">
                      <ahyp:hlinkClr xmlns:ahyp="http://schemas.microsoft.com/office/drawing/2018/hyperlinkcolor" val="tx"/>
                    </a:ext>
                  </a:extLst>
                </a:hlinkClick>
              </a:rPr>
              <a:t>            https://www.youtube.com/watch?v=-1Rxv07Ww48&amp;t=5379s</a:t>
            </a:r>
            <a:r>
              <a:rPr lang="en-IN" sz="1400" kern="0" dirty="0">
                <a:ea typeface="Symbol" pitchFamily="2" charset="2"/>
                <a:cs typeface="Symbol" pitchFamily="2" charset="2"/>
              </a:rPr>
              <a:t> </a:t>
            </a:r>
            <a:r>
              <a:rPr lang="en-US" sz="1400" kern="0" dirty="0">
                <a:ea typeface="Symbol" pitchFamily="2" charset="2"/>
                <a:cs typeface="Symbol" pitchFamily="2" charset="2"/>
              </a:rPr>
              <a:t>            	</a:t>
            </a:r>
            <a:endParaRPr lang="en-IN" sz="1400" kern="0" dirty="0">
              <a:ea typeface="Symbol" pitchFamily="2" charset="2"/>
              <a:cs typeface="Symbol" pitchFamily="2" charset="2"/>
            </a:endParaRPr>
          </a:p>
          <a:p>
            <a:pPr>
              <a:buFont typeface="Wingdings" charset="2"/>
              <a:buChar char="ü"/>
            </a:pPr>
            <a:r>
              <a:rPr lang="en-US" sz="1400" kern="0" dirty="0">
                <a:ea typeface="Symbol" pitchFamily="2" charset="2"/>
                <a:cs typeface="Symbol" pitchFamily="2" charset="2"/>
                <a:hlinkClick r:id="rId7">
                  <a:extLst>
                    <a:ext uri="{A12FA001-AC4F-418D-AE19-62706E023703}">
                      <ahyp:hlinkClr xmlns:ahyp="http://schemas.microsoft.com/office/drawing/2018/hyperlinkcolor" val="tx"/>
                    </a:ext>
                  </a:extLst>
                </a:hlinkClick>
              </a:rPr>
              <a:t>            </a:t>
            </a:r>
            <a:r>
              <a:rPr lang="en-US" sz="1400" kern="0" dirty="0">
                <a:ea typeface="Symbol" pitchFamily="2" charset="2"/>
                <a:cs typeface="Symbol" pitchFamily="2" charset="2"/>
                <a:hlinkClick r:id="rId7"/>
              </a:rPr>
              <a:t>https://www.youtube.com/watch?v=wleuH6S-6eU&amp;t=4360s</a:t>
            </a:r>
            <a:endParaRPr lang="en-US" sz="1400" kern="0" dirty="0">
              <a:ea typeface="Symbol" pitchFamily="2" charset="2"/>
              <a:cs typeface="Symbol" pitchFamily="2" charset="2"/>
            </a:endParaRPr>
          </a:p>
          <a:p>
            <a:pPr>
              <a:buFont typeface="Wingdings" charset="2"/>
              <a:buChar char="ü"/>
            </a:pPr>
            <a:r>
              <a:rPr lang="en-US" sz="1400" kern="0" dirty="0">
                <a:ea typeface="Symbol" pitchFamily="2" charset="2"/>
                <a:cs typeface="Symbol" pitchFamily="2" charset="2"/>
                <a:hlinkClick r:id="rId8">
                  <a:extLst>
                    <a:ext uri="{A12FA001-AC4F-418D-AE19-62706E023703}">
                      <ahyp:hlinkClr xmlns:ahyp="http://schemas.microsoft.com/office/drawing/2018/hyperlinkcolor" val="tx"/>
                    </a:ext>
                  </a:extLst>
                </a:hlinkClick>
              </a:rPr>
              <a:t>         https://www.youtube.com/watch?v=wleuH6S-6eU&amp;t=37s</a:t>
            </a:r>
            <a:endParaRPr lang="en-IN" sz="1400" kern="0" dirty="0">
              <a:ea typeface="Symbol" pitchFamily="2" charset="2"/>
              <a:cs typeface="Symbol" pitchFamily="2" charset="2"/>
            </a:endParaRPr>
          </a:p>
          <a:p>
            <a:pPr>
              <a:buFont typeface="Wingdings" charset="2"/>
              <a:buChar char="ü"/>
            </a:pPr>
            <a:endParaRPr lang="en-US" sz="2000" b="1" kern="0" dirty="0">
              <a:effectLst/>
              <a:ea typeface="Symbol" pitchFamily="2" charset="2"/>
              <a:cs typeface="Symbol" pitchFamily="2" charset="2"/>
            </a:endParaRPr>
          </a:p>
        </p:txBody>
      </p:sp>
    </p:spTree>
    <p:extLst>
      <p:ext uri="{BB962C8B-B14F-4D97-AF65-F5344CB8AC3E}">
        <p14:creationId xmlns:p14="http://schemas.microsoft.com/office/powerpoint/2010/main" val="10549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FA14-BA22-29EE-4967-86E7BD23644D}"/>
              </a:ext>
            </a:extLst>
          </p:cNvPr>
          <p:cNvSpPr>
            <a:spLocks noGrp="1"/>
          </p:cNvSpPr>
          <p:nvPr>
            <p:ph type="title"/>
          </p:nvPr>
        </p:nvSpPr>
        <p:spPr>
          <a:xfrm>
            <a:off x="628650" y="365126"/>
            <a:ext cx="7886700" cy="540327"/>
          </a:xfrm>
        </p:spPr>
        <p:txBody>
          <a:bodyPr>
            <a:noAutofit/>
          </a:bodyPr>
          <a:lstStyle/>
          <a:p>
            <a:pPr algn="ctr"/>
            <a:r>
              <a:rPr lang="en-US" sz="3600" dirty="0"/>
              <a:t>Instruments: Botany</a:t>
            </a:r>
          </a:p>
        </p:txBody>
      </p:sp>
      <p:sp>
        <p:nvSpPr>
          <p:cNvPr id="3" name="Content Placeholder 2">
            <a:extLst>
              <a:ext uri="{FF2B5EF4-FFF2-40B4-BE49-F238E27FC236}">
                <a16:creationId xmlns:a16="http://schemas.microsoft.com/office/drawing/2014/main" id="{A058FED1-EE91-8521-9576-35A8562F4BBF}"/>
              </a:ext>
            </a:extLst>
          </p:cNvPr>
          <p:cNvSpPr>
            <a:spLocks noGrp="1"/>
          </p:cNvSpPr>
          <p:nvPr>
            <p:ph sz="half" idx="1"/>
          </p:nvPr>
        </p:nvSpPr>
        <p:spPr>
          <a:xfrm>
            <a:off x="4857749" y="1087306"/>
            <a:ext cx="3886200" cy="4351338"/>
          </a:xfrm>
        </p:spPr>
        <p:txBody>
          <a:bodyPr>
            <a:normAutofit fontScale="92500"/>
          </a:bodyPr>
          <a:lstStyle/>
          <a:p>
            <a:pPr marL="0" indent="0">
              <a:buNone/>
            </a:pPr>
            <a:r>
              <a:rPr lang="en-US" b="1" dirty="0"/>
              <a:t>Purchased</a:t>
            </a:r>
          </a:p>
          <a:p>
            <a:pPr marL="457200" indent="-457200">
              <a:buFont typeface="Arial" panose="020B0604020202020204" pitchFamily="34" charset="0"/>
              <a:buAutoNum type="arabicPeriod"/>
            </a:pPr>
            <a:r>
              <a:rPr lang="en-US" dirty="0"/>
              <a:t>Plant Growth Chamber-1Unit</a:t>
            </a:r>
          </a:p>
          <a:p>
            <a:pPr marL="457200" indent="-457200">
              <a:buFont typeface="Arial" panose="020B0604020202020204" pitchFamily="34" charset="0"/>
              <a:buAutoNum type="arabicPeriod"/>
            </a:pPr>
            <a:r>
              <a:rPr lang="en-US" dirty="0"/>
              <a:t>UV Transilluminator- 02</a:t>
            </a:r>
          </a:p>
          <a:p>
            <a:pPr marL="457200" indent="-457200">
              <a:buFont typeface="Arial" panose="020B0604020202020204" pitchFamily="34" charset="0"/>
              <a:buAutoNum type="arabicPeriod"/>
            </a:pPr>
            <a:r>
              <a:rPr lang="en-US" dirty="0"/>
              <a:t>Gel Electrophoresis Unit -04</a:t>
            </a:r>
          </a:p>
          <a:p>
            <a:pPr marL="457200" indent="-457200">
              <a:buFont typeface="Arial" panose="020B0604020202020204" pitchFamily="34" charset="0"/>
              <a:buAutoNum type="arabicPeriod"/>
            </a:pPr>
            <a:r>
              <a:rPr lang="en-US" dirty="0"/>
              <a:t>Micropipettes -06+0</a:t>
            </a:r>
          </a:p>
          <a:p>
            <a:pPr marL="457200" indent="-457200">
              <a:buAutoNum type="arabicPeriod"/>
            </a:pPr>
            <a:r>
              <a:rPr lang="en-US" dirty="0"/>
              <a:t>Centrifuge – 2 unit</a:t>
            </a:r>
          </a:p>
          <a:p>
            <a:pPr marL="457200" indent="-457200">
              <a:buFont typeface="Arial" panose="020B0604020202020204" pitchFamily="34" charset="0"/>
              <a:buAutoNum type="arabicPeriod"/>
            </a:pPr>
            <a:r>
              <a:rPr lang="en-US" dirty="0"/>
              <a:t>Bact. Shaker Incubator</a:t>
            </a:r>
          </a:p>
          <a:p>
            <a:pPr marL="457200" indent="-457200">
              <a:buFont typeface="Arial" panose="020B0604020202020204" pitchFamily="34" charset="0"/>
              <a:buAutoNum type="arabicPeriod"/>
            </a:pPr>
            <a:r>
              <a:rPr lang="en-US" dirty="0"/>
              <a:t>LAF System -1 Unit</a:t>
            </a:r>
          </a:p>
          <a:p>
            <a:pPr marL="457200" indent="-457200">
              <a:buFont typeface="Arial" panose="020B0604020202020204" pitchFamily="34" charset="0"/>
              <a:buAutoNum type="arabicPeriod"/>
            </a:pPr>
            <a:r>
              <a:rPr lang="en-US" dirty="0"/>
              <a:t>Water Bath – 04</a:t>
            </a:r>
          </a:p>
          <a:p>
            <a:pPr marL="457200" indent="-457200">
              <a:buFont typeface="Arial" panose="020B0604020202020204" pitchFamily="34" charset="0"/>
              <a:buAutoNum type="arabicPeriod"/>
            </a:pPr>
            <a:r>
              <a:rPr lang="en-US" dirty="0"/>
              <a:t>Vertical Autoclave 1 unit</a:t>
            </a:r>
          </a:p>
          <a:p>
            <a:pPr marL="457200" indent="-457200">
              <a:buFont typeface="Arial" panose="020B0604020202020204" pitchFamily="34" charset="0"/>
              <a:buAutoNum type="arabicPeriod"/>
            </a:pPr>
            <a:r>
              <a:rPr lang="en-US" dirty="0"/>
              <a:t>Deep Freezer -1 Unit</a:t>
            </a:r>
          </a:p>
          <a:p>
            <a:pPr marL="457200" indent="-457200">
              <a:buAutoNum type="arabicPeriod"/>
            </a:pPr>
            <a:r>
              <a:rPr lang="en-US" dirty="0"/>
              <a:t>Refrigerator -1 Unit</a:t>
            </a:r>
          </a:p>
          <a:p>
            <a:pPr marL="0" indent="0">
              <a:buNone/>
            </a:pPr>
            <a:endParaRPr lang="en-US" dirty="0"/>
          </a:p>
        </p:txBody>
      </p:sp>
      <p:sp>
        <p:nvSpPr>
          <p:cNvPr id="7" name="Content Placeholder 6">
            <a:extLst>
              <a:ext uri="{FF2B5EF4-FFF2-40B4-BE49-F238E27FC236}">
                <a16:creationId xmlns:a16="http://schemas.microsoft.com/office/drawing/2014/main" id="{503285D5-137A-5488-2846-D34E1821D4FA}"/>
              </a:ext>
            </a:extLst>
          </p:cNvPr>
          <p:cNvSpPr>
            <a:spLocks noGrp="1"/>
          </p:cNvSpPr>
          <p:nvPr>
            <p:ph sz="half" idx="2"/>
          </p:nvPr>
        </p:nvSpPr>
        <p:spPr>
          <a:xfrm>
            <a:off x="542061" y="1089830"/>
            <a:ext cx="3886200" cy="4351338"/>
          </a:xfrm>
        </p:spPr>
        <p:txBody>
          <a:bodyPr>
            <a:normAutofit fontScale="92500"/>
          </a:bodyPr>
          <a:lstStyle/>
          <a:p>
            <a:pPr marL="0" indent="0">
              <a:buNone/>
            </a:pPr>
            <a:r>
              <a:rPr lang="en-US" b="1" dirty="0"/>
              <a:t>Proposed</a:t>
            </a:r>
          </a:p>
          <a:p>
            <a:pPr marL="457200" indent="-457200">
              <a:buFont typeface="+mj-lt"/>
              <a:buAutoNum type="arabicPeriod"/>
            </a:pPr>
            <a:r>
              <a:rPr lang="en-IN" dirty="0"/>
              <a:t>Plant Growth Chamber -01</a:t>
            </a:r>
            <a:endParaRPr lang="en-US" dirty="0"/>
          </a:p>
          <a:p>
            <a:pPr marL="457200" indent="-457200">
              <a:buFont typeface="+mj-lt"/>
              <a:buAutoNum type="arabicPeriod"/>
            </a:pPr>
            <a:r>
              <a:rPr lang="en-IN" dirty="0"/>
              <a:t>Trans Illuminator (2)</a:t>
            </a:r>
            <a:endParaRPr lang="en-US" dirty="0"/>
          </a:p>
          <a:p>
            <a:pPr marL="457200" indent="-457200">
              <a:buFont typeface="+mj-lt"/>
              <a:buAutoNum type="arabicPeriod"/>
            </a:pPr>
            <a:r>
              <a:rPr lang="en-IN" dirty="0"/>
              <a:t>Gel Electrophoresis Units  (6)</a:t>
            </a:r>
            <a:endParaRPr lang="en-US" dirty="0"/>
          </a:p>
          <a:p>
            <a:pPr marL="457200" indent="-457200">
              <a:buFont typeface="+mj-lt"/>
              <a:buAutoNum type="arabicPeriod"/>
            </a:pPr>
            <a:r>
              <a:rPr lang="en-IN" dirty="0"/>
              <a:t>Micropipettes (10)	</a:t>
            </a:r>
            <a:endParaRPr lang="en-US" dirty="0"/>
          </a:p>
          <a:p>
            <a:pPr marL="457200" indent="-457200">
              <a:buFont typeface="+mj-lt"/>
              <a:buAutoNum type="arabicPeriod"/>
            </a:pPr>
            <a:r>
              <a:rPr lang="en-IN" dirty="0"/>
              <a:t>Centrifuge (2)</a:t>
            </a:r>
            <a:endParaRPr lang="en-US" dirty="0"/>
          </a:p>
          <a:p>
            <a:pPr marL="457200" indent="-457200">
              <a:buFont typeface="+mj-lt"/>
              <a:buAutoNum type="arabicPeriod"/>
            </a:pPr>
            <a:r>
              <a:rPr lang="en-IN" dirty="0"/>
              <a:t>Bact. Shaker </a:t>
            </a:r>
            <a:r>
              <a:rPr lang="en-IN" dirty="0" err="1"/>
              <a:t>Incubater</a:t>
            </a:r>
            <a:r>
              <a:rPr lang="en-IN" dirty="0"/>
              <a:t> -01</a:t>
            </a:r>
            <a:endParaRPr lang="en-US" dirty="0"/>
          </a:p>
          <a:p>
            <a:pPr marL="457200" indent="-457200">
              <a:buFont typeface="+mj-lt"/>
              <a:buAutoNum type="arabicPeriod"/>
            </a:pPr>
            <a:r>
              <a:rPr lang="en-IN" dirty="0"/>
              <a:t>Laminar Flow System	-01</a:t>
            </a:r>
            <a:endParaRPr lang="en-US" dirty="0"/>
          </a:p>
          <a:p>
            <a:pPr marL="457200" indent="-457200">
              <a:buFont typeface="+mj-lt"/>
              <a:buAutoNum type="arabicPeriod"/>
            </a:pPr>
            <a:r>
              <a:rPr lang="en-IN" dirty="0"/>
              <a:t>Water baths  -  04-01</a:t>
            </a:r>
            <a:endParaRPr lang="en-US" dirty="0"/>
          </a:p>
          <a:p>
            <a:pPr marL="457200" indent="-457200">
              <a:buFont typeface="+mj-lt"/>
              <a:buAutoNum type="arabicPeriod"/>
            </a:pPr>
            <a:r>
              <a:rPr lang="en-IN" dirty="0"/>
              <a:t>Auto clave-01</a:t>
            </a:r>
            <a:endParaRPr lang="en-US" dirty="0"/>
          </a:p>
          <a:p>
            <a:pPr marL="457200" indent="-457200">
              <a:buFont typeface="+mj-lt"/>
              <a:buAutoNum type="arabicPeriod"/>
            </a:pPr>
            <a:r>
              <a:rPr lang="en-IN" dirty="0"/>
              <a:t>Deep fridge -20</a:t>
            </a:r>
            <a:r>
              <a:rPr lang="en-IN" baseline="30000" dirty="0"/>
              <a:t>0</a:t>
            </a:r>
            <a:r>
              <a:rPr lang="en-IN" dirty="0"/>
              <a:t>C	</a:t>
            </a:r>
            <a:endParaRPr lang="en-US" dirty="0"/>
          </a:p>
          <a:p>
            <a:pPr marL="457200" indent="-457200">
              <a:buFont typeface="+mj-lt"/>
              <a:buAutoNum type="arabicPeriod"/>
            </a:pPr>
            <a:r>
              <a:rPr lang="en-IN" dirty="0"/>
              <a:t>Refrigerator -  01</a:t>
            </a:r>
          </a:p>
        </p:txBody>
      </p:sp>
      <p:sp>
        <p:nvSpPr>
          <p:cNvPr id="8" name="TextBox 7">
            <a:extLst>
              <a:ext uri="{FF2B5EF4-FFF2-40B4-BE49-F238E27FC236}">
                <a16:creationId xmlns:a16="http://schemas.microsoft.com/office/drawing/2014/main" id="{01413300-813A-C8EC-7F5F-68025D721077}"/>
              </a:ext>
            </a:extLst>
          </p:cNvPr>
          <p:cNvSpPr txBox="1"/>
          <p:nvPr/>
        </p:nvSpPr>
        <p:spPr>
          <a:xfrm>
            <a:off x="5110594" y="5464442"/>
            <a:ext cx="3380509" cy="369332"/>
          </a:xfrm>
          <a:prstGeom prst="rect">
            <a:avLst/>
          </a:prstGeom>
          <a:noFill/>
        </p:spPr>
        <p:txBody>
          <a:bodyPr wrap="square" rtlCol="0">
            <a:spAutoFit/>
          </a:bodyPr>
          <a:lstStyle/>
          <a:p>
            <a:r>
              <a:rPr lang="en-US" dirty="0"/>
              <a:t>Total Cost- 952635.50</a:t>
            </a:r>
          </a:p>
        </p:txBody>
      </p:sp>
      <p:sp>
        <p:nvSpPr>
          <p:cNvPr id="9" name="TextBox 8">
            <a:extLst>
              <a:ext uri="{FF2B5EF4-FFF2-40B4-BE49-F238E27FC236}">
                <a16:creationId xmlns:a16="http://schemas.microsoft.com/office/drawing/2014/main" id="{2DCD6353-3229-C7BA-C249-E1214FF6D2D5}"/>
              </a:ext>
            </a:extLst>
          </p:cNvPr>
          <p:cNvSpPr txBox="1"/>
          <p:nvPr/>
        </p:nvSpPr>
        <p:spPr>
          <a:xfrm>
            <a:off x="762000" y="5449939"/>
            <a:ext cx="3380509" cy="369332"/>
          </a:xfrm>
          <a:prstGeom prst="rect">
            <a:avLst/>
          </a:prstGeom>
          <a:noFill/>
        </p:spPr>
        <p:txBody>
          <a:bodyPr wrap="square" rtlCol="0">
            <a:spAutoFit/>
          </a:bodyPr>
          <a:lstStyle/>
          <a:p>
            <a:r>
              <a:rPr lang="en-US" dirty="0"/>
              <a:t>Sanctioned Cost- 10,00000.00</a:t>
            </a:r>
          </a:p>
        </p:txBody>
      </p:sp>
      <p:sp>
        <p:nvSpPr>
          <p:cNvPr id="10" name="TextBox 9">
            <a:extLst>
              <a:ext uri="{FF2B5EF4-FFF2-40B4-BE49-F238E27FC236}">
                <a16:creationId xmlns:a16="http://schemas.microsoft.com/office/drawing/2014/main" id="{21ACC1A7-8041-8F32-2D01-F91ABBD66FE3}"/>
              </a:ext>
            </a:extLst>
          </p:cNvPr>
          <p:cNvSpPr txBox="1"/>
          <p:nvPr/>
        </p:nvSpPr>
        <p:spPr>
          <a:xfrm>
            <a:off x="762000" y="5906278"/>
            <a:ext cx="7753350" cy="646331"/>
          </a:xfrm>
          <a:prstGeom prst="rect">
            <a:avLst/>
          </a:prstGeom>
          <a:noFill/>
        </p:spPr>
        <p:txBody>
          <a:bodyPr wrap="square" rtlCol="0">
            <a:spAutoFit/>
          </a:bodyPr>
          <a:lstStyle/>
          <a:p>
            <a:r>
              <a:rPr lang="en-US" dirty="0"/>
              <a:t>Sanctioned -20 L – Expenditure-  19.29344  L      Refund- 0.70656 L </a:t>
            </a:r>
          </a:p>
          <a:p>
            <a:r>
              <a:rPr lang="en-US" dirty="0"/>
              <a:t>                                                                                                    (</a:t>
            </a:r>
            <a:r>
              <a:rPr lang="en-US" dirty="0" err="1"/>
              <a:t>Bharat.kosh</a:t>
            </a:r>
            <a:endParaRPr lang="en-US" dirty="0"/>
          </a:p>
        </p:txBody>
      </p:sp>
    </p:spTree>
    <p:extLst>
      <p:ext uri="{BB962C8B-B14F-4D97-AF65-F5344CB8AC3E}">
        <p14:creationId xmlns:p14="http://schemas.microsoft.com/office/powerpoint/2010/main" val="206740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8C3E26-0692-BC22-FEEC-F19B1A9043A7}"/>
              </a:ext>
            </a:extLst>
          </p:cNvPr>
          <p:cNvSpPr txBox="1"/>
          <p:nvPr/>
        </p:nvSpPr>
        <p:spPr>
          <a:xfrm>
            <a:off x="628650" y="359423"/>
            <a:ext cx="7886700" cy="113369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600" kern="1200" cap="all" spc="-60" baseline="0" dirty="0">
                <a:solidFill>
                  <a:schemeClr val="tx1"/>
                </a:solidFill>
                <a:latin typeface="+mj-lt"/>
                <a:ea typeface="+mj-ea"/>
                <a:cs typeface="+mj-cs"/>
              </a:rPr>
              <a:t>nOVel aspect: How DBT Star College Scheme helped in Implementation of NEP- 2020</a:t>
            </a:r>
          </a:p>
        </p:txBody>
      </p:sp>
      <p:graphicFrame>
        <p:nvGraphicFramePr>
          <p:cNvPr id="7" name="Content Placeholder 3">
            <a:extLst>
              <a:ext uri="{FF2B5EF4-FFF2-40B4-BE49-F238E27FC236}">
                <a16:creationId xmlns:a16="http://schemas.microsoft.com/office/drawing/2014/main" id="{6E897F58-9506-CD95-4446-45D99F778BC7}"/>
              </a:ext>
            </a:extLst>
          </p:cNvPr>
          <p:cNvGraphicFramePr>
            <a:graphicFrameLocks noGrp="1"/>
          </p:cNvGraphicFramePr>
          <p:nvPr>
            <p:ph idx="1"/>
          </p:nvPr>
        </p:nvGraphicFramePr>
        <p:xfrm>
          <a:off x="628650" y="1691615"/>
          <a:ext cx="7886700" cy="4699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32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1806-DA5E-C3B4-3C85-C11862B4437C}"/>
              </a:ext>
            </a:extLst>
          </p:cNvPr>
          <p:cNvSpPr>
            <a:spLocks noGrp="1"/>
          </p:cNvSpPr>
          <p:nvPr>
            <p:ph type="title"/>
          </p:nvPr>
        </p:nvSpPr>
        <p:spPr>
          <a:xfrm>
            <a:off x="353960" y="323251"/>
            <a:ext cx="8362336" cy="883845"/>
          </a:xfrm>
          <a:ln w="3175" cmpd="sng">
            <a:solidFill>
              <a:schemeClr val="tx1"/>
            </a:solidFill>
          </a:ln>
        </p:spPr>
        <p:txBody>
          <a:bodyPr vert="horz" lIns="91440" tIns="45720" rIns="91440" bIns="45720" rtlCol="0" anchor="ctr">
            <a:normAutofit fontScale="90000"/>
          </a:bodyPr>
          <a:lstStyle/>
          <a:p>
            <a:pPr algn="ctr">
              <a:lnSpc>
                <a:spcPct val="110000"/>
              </a:lnSpc>
            </a:pPr>
            <a:r>
              <a:rPr lang="en-US" sz="3200" dirty="0"/>
              <a:t>KPI 7- New experiments introduced during 2020-2023</a:t>
            </a:r>
          </a:p>
        </p:txBody>
      </p:sp>
      <p:sp>
        <p:nvSpPr>
          <p:cNvPr id="3" name="Content Placeholder 2">
            <a:extLst>
              <a:ext uri="{FF2B5EF4-FFF2-40B4-BE49-F238E27FC236}">
                <a16:creationId xmlns:a16="http://schemas.microsoft.com/office/drawing/2014/main" id="{1BCCE0AC-8596-A075-FD7E-B0D7C08F011F}"/>
              </a:ext>
            </a:extLst>
          </p:cNvPr>
          <p:cNvSpPr>
            <a:spLocks noGrp="1"/>
          </p:cNvSpPr>
          <p:nvPr>
            <p:ph sz="half" idx="1"/>
          </p:nvPr>
        </p:nvSpPr>
        <p:spPr>
          <a:xfrm>
            <a:off x="353960" y="1737397"/>
            <a:ext cx="8362336" cy="3832130"/>
          </a:xfrm>
          <a:solidFill>
            <a:schemeClr val="bg2"/>
          </a:solidFill>
        </p:spPr>
        <p:txBody>
          <a:bodyPr>
            <a:normAutofit lnSpcReduction="10000"/>
          </a:bodyPr>
          <a:lstStyle/>
          <a:p>
            <a:pPr marL="0" lvl="0" indent="0">
              <a:spcBef>
                <a:spcPts val="635"/>
              </a:spcBef>
              <a:spcAft>
                <a:spcPts val="0"/>
              </a:spcAft>
              <a:buSzPts val="1100"/>
              <a:buNone/>
              <a:tabLst>
                <a:tab pos="299720" algn="l"/>
                <a:tab pos="300355" algn="l"/>
              </a:tabLst>
            </a:pPr>
            <a:r>
              <a:rPr lang="en-US" sz="2400" b="1" dirty="0">
                <a:solidFill>
                  <a:srgbClr val="0000FF"/>
                </a:solidFill>
                <a:effectLst/>
              </a:rPr>
              <a:t> Inter-departmental</a:t>
            </a:r>
          </a:p>
          <a:p>
            <a:pPr marL="0" lvl="0" indent="0">
              <a:spcBef>
                <a:spcPts val="635"/>
              </a:spcBef>
              <a:spcAft>
                <a:spcPts val="0"/>
              </a:spcAft>
              <a:buSzPts val="1100"/>
              <a:buNone/>
              <a:tabLst>
                <a:tab pos="299720" algn="l"/>
                <a:tab pos="300355" algn="l"/>
              </a:tabLst>
            </a:pPr>
            <a:endParaRPr lang="en-IN" sz="2400" dirty="0">
              <a:effectLst/>
            </a:endParaRPr>
          </a:p>
          <a:p>
            <a:pPr>
              <a:spcBef>
                <a:spcPts val="635"/>
              </a:spcBef>
              <a:buSzPts val="1100"/>
              <a:tabLst>
                <a:tab pos="299720" algn="l"/>
                <a:tab pos="300355" algn="l"/>
              </a:tabLst>
            </a:pPr>
            <a:r>
              <a:rPr lang="en-US" sz="2400" dirty="0">
                <a:effectLst/>
              </a:rPr>
              <a:t>	Demonstration</a:t>
            </a:r>
            <a:r>
              <a:rPr lang="en-US" sz="2400" spc="225" dirty="0">
                <a:effectLst/>
              </a:rPr>
              <a:t> </a:t>
            </a:r>
            <a:r>
              <a:rPr lang="en-US" sz="2400" dirty="0">
                <a:effectLst/>
              </a:rPr>
              <a:t>of</a:t>
            </a:r>
            <a:r>
              <a:rPr lang="en-US" sz="2400" spc="200" dirty="0">
                <a:effectLst/>
              </a:rPr>
              <a:t> </a:t>
            </a:r>
            <a:r>
              <a:rPr lang="en-US" sz="2400" dirty="0">
                <a:effectLst/>
              </a:rPr>
              <a:t>Vermicomposting Techniques</a:t>
            </a:r>
          </a:p>
          <a:p>
            <a:pPr marL="0" lvl="0" indent="0">
              <a:spcBef>
                <a:spcPts val="635"/>
              </a:spcBef>
              <a:spcAft>
                <a:spcPts val="0"/>
              </a:spcAft>
              <a:buSzPts val="1100"/>
              <a:buNone/>
              <a:tabLst>
                <a:tab pos="299720" algn="l"/>
                <a:tab pos="300355" algn="l"/>
              </a:tabLst>
            </a:pPr>
            <a:r>
              <a:rPr lang="en-US" sz="1800" dirty="0"/>
              <a:t>      A small unit is established in college and a skill development</a:t>
            </a:r>
          </a:p>
          <a:p>
            <a:pPr marL="0" lvl="0" indent="0">
              <a:spcBef>
                <a:spcPts val="635"/>
              </a:spcBef>
              <a:spcAft>
                <a:spcPts val="0"/>
              </a:spcAft>
              <a:buSzPts val="1100"/>
              <a:buNone/>
              <a:tabLst>
                <a:tab pos="299720" algn="l"/>
                <a:tab pos="300355" algn="l"/>
              </a:tabLst>
            </a:pPr>
            <a:r>
              <a:rPr lang="en-US" sz="1800" dirty="0"/>
              <a:t> 	course is being run. </a:t>
            </a:r>
          </a:p>
          <a:p>
            <a:pPr marL="0" lvl="0" indent="0">
              <a:spcBef>
                <a:spcPts val="635"/>
              </a:spcBef>
              <a:spcAft>
                <a:spcPts val="0"/>
              </a:spcAft>
              <a:buSzPts val="1100"/>
              <a:buNone/>
              <a:tabLst>
                <a:tab pos="299720" algn="l"/>
                <a:tab pos="300355" algn="l"/>
              </a:tabLst>
            </a:pPr>
            <a:endParaRPr lang="en-US" sz="1800" dirty="0">
              <a:effectLst/>
            </a:endParaRPr>
          </a:p>
          <a:p>
            <a:pPr marL="0" lvl="0" indent="0">
              <a:spcBef>
                <a:spcPts val="635"/>
              </a:spcBef>
              <a:spcAft>
                <a:spcPts val="0"/>
              </a:spcAft>
              <a:buSzPts val="1100"/>
              <a:buNone/>
              <a:tabLst>
                <a:tab pos="299720" algn="l"/>
                <a:tab pos="300355" algn="l"/>
              </a:tabLst>
            </a:pPr>
            <a:endParaRPr lang="en-US" sz="1800" dirty="0"/>
          </a:p>
          <a:p>
            <a:pPr marL="0" lvl="0" indent="0">
              <a:spcBef>
                <a:spcPts val="635"/>
              </a:spcBef>
              <a:spcAft>
                <a:spcPts val="0"/>
              </a:spcAft>
              <a:buSzPts val="1100"/>
              <a:buNone/>
              <a:tabLst>
                <a:tab pos="299720" algn="l"/>
                <a:tab pos="300355" algn="l"/>
              </a:tabLst>
            </a:pPr>
            <a:endParaRPr lang="en-IN" sz="1800" dirty="0">
              <a:effectLst/>
            </a:endParaRPr>
          </a:p>
          <a:p>
            <a:pPr>
              <a:spcBef>
                <a:spcPts val="635"/>
              </a:spcBef>
              <a:buSzPts val="1100"/>
              <a:tabLst>
                <a:tab pos="299720" algn="l"/>
                <a:tab pos="300355" algn="l"/>
              </a:tabLst>
            </a:pPr>
            <a:r>
              <a:rPr lang="en-US" sz="2400" dirty="0">
                <a:effectLst/>
              </a:rPr>
              <a:t>	DNA Extraction and Gel</a:t>
            </a:r>
            <a:r>
              <a:rPr lang="en-US" sz="2400" spc="185" dirty="0">
                <a:effectLst/>
              </a:rPr>
              <a:t> </a:t>
            </a:r>
            <a:r>
              <a:rPr lang="en-US" sz="2400" dirty="0">
                <a:effectLst/>
              </a:rPr>
              <a:t>Electrophoresis</a:t>
            </a:r>
          </a:p>
          <a:p>
            <a:pPr marL="0" lvl="0" indent="0">
              <a:spcBef>
                <a:spcPts val="635"/>
              </a:spcBef>
              <a:spcAft>
                <a:spcPts val="0"/>
              </a:spcAft>
              <a:buSzPts val="1100"/>
              <a:buNone/>
              <a:tabLst>
                <a:tab pos="299720" algn="l"/>
                <a:tab pos="300355" algn="l"/>
              </a:tabLst>
            </a:pPr>
            <a:r>
              <a:rPr lang="en-US" sz="1800" dirty="0"/>
              <a:t>	Both Exercises are now regularly conducted in both the</a:t>
            </a:r>
          </a:p>
          <a:p>
            <a:pPr marL="0" lvl="0" indent="0">
              <a:spcBef>
                <a:spcPts val="635"/>
              </a:spcBef>
              <a:spcAft>
                <a:spcPts val="0"/>
              </a:spcAft>
              <a:buSzPts val="1100"/>
              <a:buNone/>
              <a:tabLst>
                <a:tab pos="299720" algn="l"/>
                <a:tab pos="300355" algn="l"/>
              </a:tabLst>
            </a:pPr>
            <a:r>
              <a:rPr lang="en-US" sz="1800" dirty="0"/>
              <a:t>	 departments</a:t>
            </a:r>
            <a:endParaRPr lang="en-US" sz="1800" dirty="0">
              <a:effectLst/>
            </a:endParaRPr>
          </a:p>
        </p:txBody>
      </p:sp>
      <p:pic>
        <p:nvPicPr>
          <p:cNvPr id="5" name="Picture 2" descr="DNA icon in trendy flat design 6692603 Vector Art at Vecteezy">
            <a:extLst>
              <a:ext uri="{FF2B5EF4-FFF2-40B4-BE49-F238E27FC236}">
                <a16:creationId xmlns:a16="http://schemas.microsoft.com/office/drawing/2014/main" id="{C55C13CD-038A-3091-443F-7B92ABBE7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305" y="3879273"/>
            <a:ext cx="1095632" cy="1066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ermicompost png images | PNGWing">
            <a:extLst>
              <a:ext uri="{FF2B5EF4-FFF2-40B4-BE49-F238E27FC236}">
                <a16:creationId xmlns:a16="http://schemas.microsoft.com/office/drawing/2014/main" id="{391FE46D-4A8A-CC59-7528-A7DC3EA59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59" y="2942475"/>
            <a:ext cx="1324523" cy="73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00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B9EDB-84CC-AB5C-70C7-6F3943B988AE}"/>
              </a:ext>
            </a:extLst>
          </p:cNvPr>
          <p:cNvSpPr>
            <a:spLocks noGrp="1"/>
          </p:cNvSpPr>
          <p:nvPr>
            <p:ph sz="half" idx="1"/>
          </p:nvPr>
        </p:nvSpPr>
        <p:spPr>
          <a:xfrm>
            <a:off x="530942" y="1633972"/>
            <a:ext cx="8082116" cy="4525963"/>
          </a:xfrm>
          <a:solidFill>
            <a:schemeClr val="bg2"/>
          </a:solidFill>
        </p:spPr>
        <p:txBody>
          <a:bodyPr>
            <a:normAutofit fontScale="92500" lnSpcReduction="10000"/>
          </a:bodyPr>
          <a:lstStyle/>
          <a:p>
            <a:pPr marL="71120" indent="0">
              <a:lnSpc>
                <a:spcPts val="2460"/>
              </a:lnSpc>
              <a:buNone/>
            </a:pPr>
            <a:r>
              <a:rPr lang="en-US" sz="2400" b="1" dirty="0">
                <a:solidFill>
                  <a:srgbClr val="0070C0"/>
                </a:solidFill>
                <a:ea typeface="Times New Roman" panose="02020603050405020304" pitchFamily="18" charset="0"/>
              </a:rPr>
              <a:t>BOTANY</a:t>
            </a:r>
          </a:p>
          <a:p>
            <a:pPr marL="71120" indent="0">
              <a:lnSpc>
                <a:spcPts val="2460"/>
              </a:lnSpc>
              <a:buNone/>
            </a:pPr>
            <a:endParaRPr lang="en-US" sz="2400" b="1" dirty="0">
              <a:ea typeface="Times New Roman" panose="02020603050405020304" pitchFamily="18" charset="0"/>
            </a:endParaRPr>
          </a:p>
          <a:p>
            <a:pPr marL="528320" indent="-457200">
              <a:lnSpc>
                <a:spcPct val="130000"/>
              </a:lnSpc>
              <a:buFont typeface="+mj-lt"/>
              <a:buAutoNum type="arabicPeriod"/>
            </a:pPr>
            <a:r>
              <a:rPr lang="en-US" sz="2000" dirty="0">
                <a:effectLst/>
                <a:ea typeface="Times New Roman" panose="02020603050405020304" pitchFamily="18" charset="0"/>
              </a:rPr>
              <a:t>Demonstration</a:t>
            </a:r>
            <a:r>
              <a:rPr lang="en-US" sz="2000" spc="5" dirty="0">
                <a:effectLst/>
                <a:ea typeface="Times New Roman" panose="02020603050405020304" pitchFamily="18" charset="0"/>
              </a:rPr>
              <a:t> </a:t>
            </a:r>
            <a:r>
              <a:rPr lang="en-US" sz="2000" dirty="0">
                <a:effectLst/>
                <a:ea typeface="Times New Roman" panose="02020603050405020304" pitchFamily="18" charset="0"/>
              </a:rPr>
              <a:t>of</a:t>
            </a:r>
            <a:r>
              <a:rPr lang="en-US" sz="2000" spc="5" dirty="0">
                <a:effectLst/>
                <a:ea typeface="Times New Roman" panose="02020603050405020304" pitchFamily="18" charset="0"/>
              </a:rPr>
              <a:t> </a:t>
            </a:r>
            <a:r>
              <a:rPr lang="en-US" sz="2000" dirty="0">
                <a:effectLst/>
                <a:ea typeface="Times New Roman" panose="02020603050405020304" pitchFamily="18" charset="0"/>
              </a:rPr>
              <a:t>instrument</a:t>
            </a:r>
            <a:r>
              <a:rPr lang="en-US" sz="2000" spc="5" dirty="0">
                <a:effectLst/>
                <a:ea typeface="Times New Roman" panose="02020603050405020304" pitchFamily="18" charset="0"/>
              </a:rPr>
              <a:t> </a:t>
            </a:r>
            <a:r>
              <a:rPr lang="en-US" sz="2000" dirty="0">
                <a:effectLst/>
                <a:ea typeface="Times New Roman" panose="02020603050405020304" pitchFamily="18" charset="0"/>
              </a:rPr>
              <a:t>functioning:</a:t>
            </a:r>
            <a:r>
              <a:rPr lang="en-US" sz="2000" spc="5" dirty="0">
                <a:effectLst/>
                <a:ea typeface="Times New Roman" panose="02020603050405020304" pitchFamily="18" charset="0"/>
              </a:rPr>
              <a:t> </a:t>
            </a:r>
            <a:r>
              <a:rPr lang="en-US" sz="2000" dirty="0">
                <a:effectLst/>
                <a:ea typeface="Times New Roman" panose="02020603050405020304" pitchFamily="18" charset="0"/>
              </a:rPr>
              <a:t>Orbital</a:t>
            </a:r>
            <a:r>
              <a:rPr lang="en-US" sz="2000" spc="-260" dirty="0">
                <a:effectLst/>
                <a:ea typeface="Times New Roman" panose="02020603050405020304" pitchFamily="18" charset="0"/>
              </a:rPr>
              <a:t> </a:t>
            </a:r>
            <a:r>
              <a:rPr lang="en-US" sz="2000" dirty="0">
                <a:effectLst/>
                <a:ea typeface="Times New Roman" panose="02020603050405020304" pitchFamily="18" charset="0"/>
              </a:rPr>
              <a:t>shaker incubator,</a:t>
            </a:r>
            <a:r>
              <a:rPr lang="en-US" sz="2000" spc="5" dirty="0">
                <a:effectLst/>
                <a:ea typeface="Times New Roman" panose="02020603050405020304" pitchFamily="18" charset="0"/>
              </a:rPr>
              <a:t> </a:t>
            </a:r>
            <a:r>
              <a:rPr lang="en-US" sz="2000" dirty="0">
                <a:effectLst/>
                <a:ea typeface="Times New Roman" panose="02020603050405020304" pitchFamily="18" charset="0"/>
              </a:rPr>
              <a:t>BOD</a:t>
            </a:r>
            <a:r>
              <a:rPr lang="en-US" sz="2000" spc="5" dirty="0">
                <a:effectLst/>
                <a:ea typeface="Times New Roman" panose="02020603050405020304" pitchFamily="18" charset="0"/>
              </a:rPr>
              <a:t> </a:t>
            </a:r>
            <a:r>
              <a:rPr lang="en-US" sz="2000" dirty="0">
                <a:effectLst/>
                <a:ea typeface="Times New Roman" panose="02020603050405020304" pitchFamily="18" charset="0"/>
              </a:rPr>
              <a:t>incubator,</a:t>
            </a:r>
            <a:r>
              <a:rPr lang="en-US" sz="2000" spc="5" dirty="0">
                <a:effectLst/>
                <a:ea typeface="Times New Roman" panose="02020603050405020304" pitchFamily="18" charset="0"/>
              </a:rPr>
              <a:t> </a:t>
            </a:r>
            <a:r>
              <a:rPr lang="en-US" sz="2000" dirty="0">
                <a:effectLst/>
                <a:ea typeface="Times New Roman" panose="02020603050405020304" pitchFamily="18" charset="0"/>
              </a:rPr>
              <a:t>Hot</a:t>
            </a:r>
            <a:r>
              <a:rPr lang="en-US" sz="2000" spc="5" dirty="0">
                <a:effectLst/>
                <a:ea typeface="Times New Roman" panose="02020603050405020304" pitchFamily="18" charset="0"/>
              </a:rPr>
              <a:t> </a:t>
            </a:r>
            <a:r>
              <a:rPr lang="en-US" sz="2000" dirty="0">
                <a:effectLst/>
                <a:ea typeface="Times New Roman" panose="02020603050405020304" pitchFamily="18" charset="0"/>
              </a:rPr>
              <a:t>Air</a:t>
            </a:r>
            <a:r>
              <a:rPr lang="en-US" sz="2000" spc="5" dirty="0">
                <a:effectLst/>
                <a:ea typeface="Times New Roman" panose="02020603050405020304" pitchFamily="18" charset="0"/>
              </a:rPr>
              <a:t> </a:t>
            </a:r>
            <a:r>
              <a:rPr lang="en-US" sz="2000" dirty="0">
                <a:effectLst/>
                <a:ea typeface="Times New Roman" panose="02020603050405020304" pitchFamily="18" charset="0"/>
              </a:rPr>
              <a:t>Oven,</a:t>
            </a:r>
            <a:r>
              <a:rPr lang="en-US" sz="2000" spc="-260" dirty="0">
                <a:effectLst/>
                <a:ea typeface="Times New Roman" panose="02020603050405020304" pitchFamily="18" charset="0"/>
              </a:rPr>
              <a:t> </a:t>
            </a:r>
            <a:r>
              <a:rPr lang="en-US" sz="2000" dirty="0">
                <a:effectLst/>
                <a:ea typeface="Times New Roman" panose="02020603050405020304" pitchFamily="18" charset="0"/>
              </a:rPr>
              <a:t>Autoclave</a:t>
            </a:r>
            <a:r>
              <a:rPr lang="en-US" sz="2000" spc="50" dirty="0">
                <a:effectLst/>
                <a:ea typeface="Times New Roman" panose="02020603050405020304" pitchFamily="18" charset="0"/>
              </a:rPr>
              <a:t> </a:t>
            </a:r>
            <a:r>
              <a:rPr lang="en-US" sz="2000" dirty="0">
                <a:effectLst/>
                <a:ea typeface="Times New Roman" panose="02020603050405020304" pitchFamily="18" charset="0"/>
              </a:rPr>
              <a:t>and</a:t>
            </a:r>
            <a:r>
              <a:rPr lang="en-US" sz="2000" spc="65" dirty="0">
                <a:effectLst/>
                <a:ea typeface="Times New Roman" panose="02020603050405020304" pitchFamily="18" charset="0"/>
              </a:rPr>
              <a:t> </a:t>
            </a:r>
            <a:r>
              <a:rPr lang="en-US" sz="2000" dirty="0">
                <a:effectLst/>
                <a:ea typeface="Times New Roman" panose="02020603050405020304" pitchFamily="18" charset="0"/>
              </a:rPr>
              <a:t>Laminated</a:t>
            </a:r>
            <a:r>
              <a:rPr lang="en-US" sz="2000" spc="35" dirty="0">
                <a:effectLst/>
                <a:ea typeface="Times New Roman" panose="02020603050405020304" pitchFamily="18" charset="0"/>
              </a:rPr>
              <a:t> </a:t>
            </a:r>
            <a:r>
              <a:rPr lang="en-US" sz="2000" dirty="0">
                <a:effectLst/>
                <a:ea typeface="Times New Roman" panose="02020603050405020304" pitchFamily="18" charset="0"/>
              </a:rPr>
              <a:t>air</a:t>
            </a:r>
            <a:r>
              <a:rPr lang="en-US" sz="2000" spc="50" dirty="0">
                <a:effectLst/>
                <a:ea typeface="Times New Roman" panose="02020603050405020304" pitchFamily="18" charset="0"/>
              </a:rPr>
              <a:t> </a:t>
            </a:r>
            <a:r>
              <a:rPr lang="en-US" sz="2000" dirty="0">
                <a:effectLst/>
                <a:ea typeface="Times New Roman" panose="02020603050405020304" pitchFamily="18" charset="0"/>
              </a:rPr>
              <a:t>flow</a:t>
            </a:r>
            <a:endParaRPr lang="en-IN" sz="2000" dirty="0">
              <a:effectLst/>
              <a:ea typeface="Times New Roman" panose="02020603050405020304" pitchFamily="18" charset="0"/>
            </a:endParaRPr>
          </a:p>
          <a:p>
            <a:pPr marL="528320" marR="290195" indent="-457200">
              <a:lnSpc>
                <a:spcPct val="130000"/>
              </a:lnSpc>
              <a:spcBef>
                <a:spcPts val="5"/>
              </a:spcBef>
              <a:spcAft>
                <a:spcPts val="0"/>
              </a:spcAft>
              <a:buFont typeface="+mj-lt"/>
              <a:buAutoNum type="arabicPeriod"/>
            </a:pPr>
            <a:r>
              <a:rPr lang="en-US" sz="2000" dirty="0">
                <a:effectLst/>
                <a:ea typeface="Times New Roman" panose="02020603050405020304" pitchFamily="18" charset="0"/>
              </a:rPr>
              <a:t>Preparation</a:t>
            </a:r>
            <a:r>
              <a:rPr lang="en-US" sz="2000" spc="5" dirty="0">
                <a:effectLst/>
                <a:ea typeface="Times New Roman" panose="02020603050405020304" pitchFamily="18" charset="0"/>
              </a:rPr>
              <a:t> </a:t>
            </a:r>
            <a:r>
              <a:rPr lang="en-US" sz="2000" dirty="0">
                <a:effectLst/>
                <a:ea typeface="Times New Roman" panose="02020603050405020304" pitchFamily="18" charset="0"/>
              </a:rPr>
              <a:t>of</a:t>
            </a:r>
            <a:r>
              <a:rPr lang="en-US" sz="2000" spc="5" dirty="0">
                <a:effectLst/>
                <a:ea typeface="Times New Roman" panose="02020603050405020304" pitchFamily="18" charset="0"/>
              </a:rPr>
              <a:t> </a:t>
            </a:r>
            <a:r>
              <a:rPr lang="en-US" sz="2000" dirty="0">
                <a:effectLst/>
                <a:ea typeface="Times New Roman" panose="02020603050405020304" pitchFamily="18" charset="0"/>
              </a:rPr>
              <a:t>various </a:t>
            </a:r>
            <a:r>
              <a:rPr lang="en-US" sz="2000" dirty="0">
                <a:ea typeface="Times New Roman" panose="02020603050405020304" pitchFamily="18" charset="0"/>
              </a:rPr>
              <a:t>nutrient media</a:t>
            </a:r>
            <a:r>
              <a:rPr lang="en-US" sz="2000" spc="5" dirty="0">
                <a:effectLst/>
                <a:ea typeface="Times New Roman" panose="02020603050405020304" pitchFamily="18" charset="0"/>
              </a:rPr>
              <a:t>  (Basal, Selective) </a:t>
            </a:r>
            <a:r>
              <a:rPr lang="en-US" sz="2000" dirty="0">
                <a:effectLst/>
                <a:ea typeface="Times New Roman" panose="02020603050405020304" pitchFamily="18" charset="0"/>
              </a:rPr>
              <a:t>for</a:t>
            </a:r>
            <a:r>
              <a:rPr lang="en-US" sz="2000" spc="-260" dirty="0">
                <a:effectLst/>
                <a:ea typeface="Times New Roman" panose="02020603050405020304" pitchFamily="18" charset="0"/>
              </a:rPr>
              <a:t> </a:t>
            </a:r>
            <a:r>
              <a:rPr lang="en-US" sz="2000" dirty="0">
                <a:effectLst/>
                <a:ea typeface="Times New Roman" panose="02020603050405020304" pitchFamily="18" charset="0"/>
              </a:rPr>
              <a:t>culturing</a:t>
            </a:r>
            <a:r>
              <a:rPr lang="en-US" sz="2000" spc="30" dirty="0">
                <a:effectLst/>
                <a:ea typeface="Times New Roman" panose="02020603050405020304" pitchFamily="18" charset="0"/>
              </a:rPr>
              <a:t> </a:t>
            </a:r>
            <a:r>
              <a:rPr lang="en-US" sz="2000" dirty="0">
                <a:effectLst/>
                <a:ea typeface="Times New Roman" panose="02020603050405020304" pitchFamily="18" charset="0"/>
              </a:rPr>
              <a:t>of</a:t>
            </a:r>
            <a:r>
              <a:rPr lang="en-US" sz="2000" spc="40" dirty="0">
                <a:effectLst/>
                <a:ea typeface="Times New Roman" panose="02020603050405020304" pitchFamily="18" charset="0"/>
              </a:rPr>
              <a:t> </a:t>
            </a:r>
            <a:r>
              <a:rPr lang="en-US" sz="2000" dirty="0">
                <a:effectLst/>
                <a:ea typeface="Times New Roman" panose="02020603050405020304" pitchFamily="18" charset="0"/>
              </a:rPr>
              <a:t>microbes</a:t>
            </a:r>
            <a:endParaRPr lang="en-IN" sz="2000" dirty="0">
              <a:effectLst/>
              <a:ea typeface="Times New Roman" panose="02020603050405020304" pitchFamily="18" charset="0"/>
            </a:endParaRPr>
          </a:p>
          <a:p>
            <a:pPr marL="528320" indent="-457200">
              <a:lnSpc>
                <a:spcPct val="130000"/>
              </a:lnSpc>
              <a:spcBef>
                <a:spcPts val="735"/>
              </a:spcBef>
              <a:spcAft>
                <a:spcPts val="0"/>
              </a:spcAft>
              <a:buFont typeface="+mj-lt"/>
              <a:buAutoNum type="arabicPeriod"/>
            </a:pPr>
            <a:r>
              <a:rPr lang="en-US" sz="2000" dirty="0">
                <a:effectLst/>
                <a:ea typeface="Times New Roman" panose="02020603050405020304" pitchFamily="18" charset="0"/>
              </a:rPr>
              <a:t>Bacterial</a:t>
            </a:r>
            <a:r>
              <a:rPr lang="en-US" sz="2000" spc="140" dirty="0">
                <a:effectLst/>
                <a:ea typeface="Times New Roman" panose="02020603050405020304" pitchFamily="18" charset="0"/>
              </a:rPr>
              <a:t> </a:t>
            </a:r>
            <a:r>
              <a:rPr lang="en-US" sz="2000" dirty="0">
                <a:effectLst/>
                <a:ea typeface="Times New Roman" panose="02020603050405020304" pitchFamily="18" charset="0"/>
              </a:rPr>
              <a:t>plating</a:t>
            </a:r>
            <a:r>
              <a:rPr lang="en-US" sz="2000" spc="120" dirty="0">
                <a:effectLst/>
                <a:ea typeface="Times New Roman" panose="02020603050405020304" pitchFamily="18" charset="0"/>
              </a:rPr>
              <a:t> </a:t>
            </a:r>
            <a:r>
              <a:rPr lang="en-US" sz="2000" dirty="0">
                <a:effectLst/>
                <a:ea typeface="Times New Roman" panose="02020603050405020304" pitchFamily="18" charset="0"/>
              </a:rPr>
              <a:t>by</a:t>
            </a:r>
            <a:r>
              <a:rPr lang="en-US" sz="2000" spc="150" dirty="0">
                <a:effectLst/>
                <a:ea typeface="Times New Roman" panose="02020603050405020304" pitchFamily="18" charset="0"/>
              </a:rPr>
              <a:t> </a:t>
            </a:r>
            <a:r>
              <a:rPr lang="en-US" sz="2000" dirty="0">
                <a:effectLst/>
                <a:ea typeface="Times New Roman" panose="02020603050405020304" pitchFamily="18" charset="0"/>
              </a:rPr>
              <a:t>streaking</a:t>
            </a:r>
            <a:r>
              <a:rPr lang="en-US" sz="2000" spc="150" dirty="0">
                <a:effectLst/>
                <a:ea typeface="Times New Roman" panose="02020603050405020304" pitchFamily="18" charset="0"/>
              </a:rPr>
              <a:t> </a:t>
            </a:r>
            <a:r>
              <a:rPr lang="en-US" sz="2000" dirty="0">
                <a:effectLst/>
                <a:ea typeface="Times New Roman" panose="02020603050405020304" pitchFamily="18" charset="0"/>
              </a:rPr>
              <a:t>and</a:t>
            </a:r>
            <a:r>
              <a:rPr lang="en-US" sz="2000" spc="115" dirty="0">
                <a:effectLst/>
                <a:ea typeface="Times New Roman" panose="02020603050405020304" pitchFamily="18" charset="0"/>
              </a:rPr>
              <a:t> </a:t>
            </a:r>
            <a:r>
              <a:rPr lang="en-US" sz="2000" dirty="0">
                <a:effectLst/>
                <a:ea typeface="Times New Roman" panose="02020603050405020304" pitchFamily="18" charset="0"/>
              </a:rPr>
              <a:t>serial</a:t>
            </a:r>
            <a:r>
              <a:rPr lang="en-US" sz="2000" spc="145" dirty="0">
                <a:effectLst/>
                <a:ea typeface="Times New Roman" panose="02020603050405020304" pitchFamily="18" charset="0"/>
              </a:rPr>
              <a:t> </a:t>
            </a:r>
            <a:r>
              <a:rPr lang="en-US" sz="2000" dirty="0">
                <a:effectLst/>
                <a:ea typeface="Times New Roman" panose="02020603050405020304" pitchFamily="18" charset="0"/>
              </a:rPr>
              <a:t>dilution</a:t>
            </a:r>
            <a:r>
              <a:rPr lang="en-US" sz="2000" spc="-260" dirty="0">
                <a:effectLst/>
                <a:ea typeface="Times New Roman" panose="02020603050405020304" pitchFamily="18" charset="0"/>
              </a:rPr>
              <a:t> </a:t>
            </a:r>
            <a:r>
              <a:rPr lang="en-US" sz="2000" dirty="0">
                <a:effectLst/>
                <a:ea typeface="Times New Roman" panose="02020603050405020304" pitchFamily="18" charset="0"/>
              </a:rPr>
              <a:t>method</a:t>
            </a:r>
            <a:endParaRPr lang="en-IN" sz="2000" dirty="0">
              <a:ea typeface="Times New Roman" panose="02020603050405020304" pitchFamily="18" charset="0"/>
            </a:endParaRPr>
          </a:p>
          <a:p>
            <a:pPr marL="528320" indent="-457200">
              <a:lnSpc>
                <a:spcPct val="130000"/>
              </a:lnSpc>
              <a:spcBef>
                <a:spcPts val="735"/>
              </a:spcBef>
              <a:spcAft>
                <a:spcPts val="0"/>
              </a:spcAft>
              <a:buFont typeface="+mj-lt"/>
              <a:buAutoNum type="arabicPeriod"/>
            </a:pPr>
            <a:r>
              <a:rPr lang="en-US" sz="2000" dirty="0">
                <a:effectLst/>
                <a:ea typeface="Times New Roman" panose="02020603050405020304" pitchFamily="18" charset="0"/>
              </a:rPr>
              <a:t>Demonstration</a:t>
            </a:r>
            <a:r>
              <a:rPr lang="en-US" sz="2000" spc="195" dirty="0">
                <a:effectLst/>
                <a:ea typeface="Times New Roman" panose="02020603050405020304" pitchFamily="18" charset="0"/>
              </a:rPr>
              <a:t> </a:t>
            </a:r>
            <a:r>
              <a:rPr lang="en-US" sz="2000" dirty="0">
                <a:effectLst/>
                <a:ea typeface="Times New Roman" panose="02020603050405020304" pitchFamily="18" charset="0"/>
              </a:rPr>
              <a:t>of</a:t>
            </a:r>
            <a:r>
              <a:rPr lang="en-US" sz="2000" spc="170" dirty="0">
                <a:effectLst/>
                <a:ea typeface="Times New Roman" panose="02020603050405020304" pitchFamily="18" charset="0"/>
              </a:rPr>
              <a:t> </a:t>
            </a:r>
            <a:r>
              <a:rPr lang="en-US" sz="2000" dirty="0">
                <a:effectLst/>
                <a:ea typeface="Times New Roman" panose="02020603050405020304" pitchFamily="18" charset="0"/>
              </a:rPr>
              <a:t>Mushroom</a:t>
            </a:r>
            <a:r>
              <a:rPr lang="en-US" sz="2000" spc="190" dirty="0">
                <a:effectLst/>
                <a:ea typeface="Times New Roman" panose="02020603050405020304" pitchFamily="18" charset="0"/>
              </a:rPr>
              <a:t> </a:t>
            </a:r>
            <a:r>
              <a:rPr lang="en-US" sz="2000" dirty="0">
                <a:effectLst/>
                <a:ea typeface="Times New Roman" panose="02020603050405020304" pitchFamily="18" charset="0"/>
              </a:rPr>
              <a:t>cultivation</a:t>
            </a:r>
          </a:p>
          <a:p>
            <a:pPr marL="528320" indent="-457200">
              <a:lnSpc>
                <a:spcPct val="130000"/>
              </a:lnSpc>
              <a:spcBef>
                <a:spcPts val="735"/>
              </a:spcBef>
              <a:spcAft>
                <a:spcPts val="0"/>
              </a:spcAft>
              <a:buFont typeface="+mj-lt"/>
              <a:buAutoNum type="arabicPeriod"/>
            </a:pPr>
            <a:r>
              <a:rPr lang="en-US" sz="2000" spc="5" dirty="0">
                <a:effectLst/>
                <a:ea typeface="Times New Roman" panose="02020603050405020304" pitchFamily="18" charset="0"/>
              </a:rPr>
              <a:t>DNA extraction from plant tissues</a:t>
            </a:r>
          </a:p>
          <a:p>
            <a:pPr marL="528320" indent="-457200">
              <a:lnSpc>
                <a:spcPct val="130000"/>
              </a:lnSpc>
              <a:spcBef>
                <a:spcPts val="735"/>
              </a:spcBef>
              <a:spcAft>
                <a:spcPts val="0"/>
              </a:spcAft>
              <a:buFont typeface="+mj-lt"/>
              <a:buAutoNum type="arabicPeriod"/>
            </a:pPr>
            <a:r>
              <a:rPr lang="en-US" sz="2000" spc="5" dirty="0">
                <a:ea typeface="Times New Roman" panose="02020603050405020304" pitchFamily="18" charset="0"/>
              </a:rPr>
              <a:t>Estimation of Chlorophyll</a:t>
            </a:r>
            <a:endParaRPr lang="en-US" sz="2000" spc="5" dirty="0">
              <a:effectLst/>
              <a:ea typeface="Times New Roman" panose="02020603050405020304" pitchFamily="18" charset="0"/>
            </a:endParaRPr>
          </a:p>
          <a:p>
            <a:pPr marL="528320" indent="-457200">
              <a:lnSpc>
                <a:spcPct val="130000"/>
              </a:lnSpc>
              <a:spcBef>
                <a:spcPts val="735"/>
              </a:spcBef>
              <a:spcAft>
                <a:spcPts val="0"/>
              </a:spcAft>
              <a:buFont typeface="+mj-lt"/>
              <a:buAutoNum type="arabicPeriod"/>
            </a:pPr>
            <a:r>
              <a:rPr lang="en-US" sz="2000" spc="5" dirty="0">
                <a:ea typeface="Times New Roman" panose="02020603050405020304" pitchFamily="18" charset="0"/>
              </a:rPr>
              <a:t>Alkaloid and Flavonoid test</a:t>
            </a:r>
          </a:p>
          <a:p>
            <a:pPr marL="528320" indent="-457200">
              <a:lnSpc>
                <a:spcPts val="2460"/>
              </a:lnSpc>
              <a:spcBef>
                <a:spcPts val="735"/>
              </a:spcBef>
              <a:spcAft>
                <a:spcPts val="0"/>
              </a:spcAft>
              <a:buFont typeface="+mj-lt"/>
              <a:buAutoNum type="arabicPeriod"/>
            </a:pPr>
            <a:endParaRPr lang="en-US" sz="2000" spc="5" dirty="0">
              <a:latin typeface="Times New Roman" panose="02020603050405020304" pitchFamily="18" charset="0"/>
              <a:ea typeface="Times New Roman" panose="02020603050405020304" pitchFamily="18" charset="0"/>
            </a:endParaRPr>
          </a:p>
          <a:p>
            <a:pPr marL="528320" indent="-457200">
              <a:lnSpc>
                <a:spcPts val="2460"/>
              </a:lnSpc>
              <a:spcBef>
                <a:spcPts val="735"/>
              </a:spcBef>
              <a:spcAft>
                <a:spcPts val="0"/>
              </a:spcAft>
              <a:buFont typeface="+mj-lt"/>
              <a:buAutoNum type="arabicPeriod"/>
            </a:pPr>
            <a:endParaRPr lang="en-US" sz="2000" dirty="0">
              <a:effectLst/>
              <a:latin typeface="Times New Roman" panose="02020603050405020304" pitchFamily="18" charset="0"/>
              <a:ea typeface="Times New Roman" panose="02020603050405020304" pitchFamily="18" charset="0"/>
            </a:endParaRPr>
          </a:p>
          <a:p>
            <a:pPr marL="71120" indent="0">
              <a:lnSpc>
                <a:spcPts val="2460"/>
              </a:lnSpc>
              <a:spcBef>
                <a:spcPts val="735"/>
              </a:spcBef>
              <a:spcAft>
                <a:spcPts val="0"/>
              </a:spcAft>
              <a:buNone/>
            </a:pPr>
            <a:endParaRPr lang="en-US" sz="2000" dirty="0"/>
          </a:p>
        </p:txBody>
      </p:sp>
      <p:sp>
        <p:nvSpPr>
          <p:cNvPr id="4" name="Title 1">
            <a:extLst>
              <a:ext uri="{FF2B5EF4-FFF2-40B4-BE49-F238E27FC236}">
                <a16:creationId xmlns:a16="http://schemas.microsoft.com/office/drawing/2014/main" id="{BCFA32BD-0565-D9DA-CB73-70923F85F711}"/>
              </a:ext>
            </a:extLst>
          </p:cNvPr>
          <p:cNvSpPr txBox="1">
            <a:spLocks/>
          </p:cNvSpPr>
          <p:nvPr/>
        </p:nvSpPr>
        <p:spPr>
          <a:xfrm>
            <a:off x="390832" y="283289"/>
            <a:ext cx="8362336" cy="1067396"/>
          </a:xfrm>
          <a:prstGeom prst="rect">
            <a:avLst/>
          </a:prstGeom>
          <a:ln w="3175" cmpd="sng">
            <a:solidFill>
              <a:schemeClr val="tx1"/>
            </a:solidFill>
          </a:ln>
        </p:spPr>
        <p:txBody>
          <a:bodyPr vert="horz" lIns="91440" tIns="45720" rIns="91440" bIns="45720" rtlCol="0" anchor="ctr">
            <a:normAutofit fontScale="97500"/>
          </a:bodyPr>
          <a:lstStyle>
            <a:lvl1pPr algn="ctr" defTabSz="685800">
              <a:lnSpc>
                <a:spcPct val="110000"/>
              </a:lnSpc>
              <a:spcBef>
                <a:spcPct val="0"/>
              </a:spcBef>
              <a:buNone/>
              <a:defRPr sz="3200">
                <a:latin typeface="+mj-lt"/>
                <a:ea typeface="+mj-ea"/>
                <a:cs typeface="+mj-cs"/>
              </a:defRPr>
            </a:lvl1pPr>
          </a:lstStyle>
          <a:p>
            <a:r>
              <a:rPr lang="en-US" dirty="0"/>
              <a:t> KPI-7 New experiments 2020-2023</a:t>
            </a:r>
          </a:p>
        </p:txBody>
      </p:sp>
      <p:sp>
        <p:nvSpPr>
          <p:cNvPr id="2" name="Rectangle 1"/>
          <p:cNvSpPr/>
          <p:nvPr/>
        </p:nvSpPr>
        <p:spPr>
          <a:xfrm>
            <a:off x="3438918" y="981353"/>
            <a:ext cx="1916585" cy="369332"/>
          </a:xfrm>
          <a:prstGeom prst="rect">
            <a:avLst/>
          </a:prstGeom>
        </p:spPr>
        <p:txBody>
          <a:bodyPr wrap="none">
            <a:spAutoFit/>
          </a:bodyPr>
          <a:lstStyle/>
          <a:p>
            <a:pPr lvl="0">
              <a:spcBef>
                <a:spcPts val="635"/>
              </a:spcBef>
              <a:buSzPts val="1100"/>
              <a:tabLst>
                <a:tab pos="299720" algn="l"/>
                <a:tab pos="300355" algn="l"/>
              </a:tabLst>
            </a:pPr>
            <a:r>
              <a:rPr lang="en-US" dirty="0">
                <a:solidFill>
                  <a:srgbClr val="0000FF"/>
                </a:solidFill>
              </a:rPr>
              <a:t>Department wise</a:t>
            </a:r>
          </a:p>
        </p:txBody>
      </p:sp>
    </p:spTree>
    <p:extLst>
      <p:ext uri="{BB962C8B-B14F-4D97-AF65-F5344CB8AC3E}">
        <p14:creationId xmlns:p14="http://schemas.microsoft.com/office/powerpoint/2010/main" val="1953437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98D2E-A0C8-3827-BF4F-7C193F4FBC38}"/>
              </a:ext>
            </a:extLst>
          </p:cNvPr>
          <p:cNvSpPr>
            <a:spLocks noGrp="1"/>
          </p:cNvSpPr>
          <p:nvPr>
            <p:ph sz="half" idx="1"/>
          </p:nvPr>
        </p:nvSpPr>
        <p:spPr>
          <a:xfrm>
            <a:off x="800591" y="1544703"/>
            <a:ext cx="7666327" cy="4816655"/>
          </a:xfrm>
          <a:solidFill>
            <a:schemeClr val="bg2"/>
          </a:solidFill>
        </p:spPr>
        <p:txBody>
          <a:bodyPr vert="horz" lIns="91440" tIns="45720" rIns="91440" bIns="45720" rtlCol="0">
            <a:normAutofit/>
          </a:bodyPr>
          <a:lstStyle/>
          <a:p>
            <a:pPr marL="71120" indent="0">
              <a:lnSpc>
                <a:spcPts val="2460"/>
              </a:lnSpc>
              <a:buNone/>
            </a:pPr>
            <a:r>
              <a:rPr lang="en-US" sz="2200" b="1" dirty="0">
                <a:solidFill>
                  <a:srgbClr val="0070C0"/>
                </a:solidFill>
                <a:ea typeface="Times New Roman" panose="02020603050405020304" pitchFamily="18" charset="0"/>
              </a:rPr>
              <a:t> ZOOLOGY</a:t>
            </a:r>
          </a:p>
          <a:p>
            <a:pPr marL="71120" indent="0">
              <a:lnSpc>
                <a:spcPts val="2460"/>
              </a:lnSpc>
              <a:buNone/>
            </a:pPr>
            <a:endParaRPr lang="en-US" sz="2000" b="1" dirty="0">
              <a:ea typeface="Times New Roman" panose="02020603050405020304" pitchFamily="18" charset="0"/>
            </a:endParaRPr>
          </a:p>
          <a:p>
            <a:pPr marL="528320" indent="-457200">
              <a:lnSpc>
                <a:spcPts val="2460"/>
              </a:lnSpc>
              <a:buFont typeface="+mj-lt"/>
              <a:buAutoNum type="arabicPeriod"/>
            </a:pPr>
            <a:r>
              <a:rPr lang="en-US" sz="2000" dirty="0">
                <a:ea typeface="Times New Roman" panose="02020603050405020304" pitchFamily="18" charset="0"/>
              </a:rPr>
              <a:t>Study of Barr bodies in buccal smear</a:t>
            </a:r>
            <a:endParaRPr lang="en-IN" sz="2000" dirty="0">
              <a:ea typeface="Times New Roman" panose="02020603050405020304" pitchFamily="18" charset="0"/>
            </a:endParaRPr>
          </a:p>
          <a:p>
            <a:pPr marL="528320" indent="-457200">
              <a:lnSpc>
                <a:spcPts val="2460"/>
              </a:lnSpc>
              <a:buFont typeface="+mj-lt"/>
              <a:buAutoNum type="arabicPeriod"/>
            </a:pPr>
            <a:r>
              <a:rPr lang="en-US" sz="2000" dirty="0">
                <a:ea typeface="Times New Roman" panose="02020603050405020304" pitchFamily="18" charset="0"/>
              </a:rPr>
              <a:t>Molecular model preparation: nucleotides, amino acid and dipeptide</a:t>
            </a:r>
            <a:endParaRPr lang="en-IN" sz="2000" dirty="0">
              <a:ea typeface="Times New Roman" panose="02020603050405020304" pitchFamily="18" charset="0"/>
            </a:endParaRPr>
          </a:p>
          <a:p>
            <a:pPr marL="528320" indent="-457200">
              <a:lnSpc>
                <a:spcPts val="2460"/>
              </a:lnSpc>
              <a:buFont typeface="+mj-lt"/>
              <a:buAutoNum type="arabicPeriod"/>
            </a:pPr>
            <a:r>
              <a:rPr lang="en-US" sz="2000" dirty="0">
                <a:ea typeface="Times New Roman" panose="02020603050405020304" pitchFamily="18" charset="0"/>
              </a:rPr>
              <a:t>Determination of Blood group</a:t>
            </a:r>
            <a:endParaRPr lang="en-IN" sz="2000" dirty="0">
              <a:ea typeface="Times New Roman" panose="02020603050405020304" pitchFamily="18" charset="0"/>
            </a:endParaRPr>
          </a:p>
          <a:p>
            <a:pPr marL="528320" indent="-457200">
              <a:lnSpc>
                <a:spcPts val="2460"/>
              </a:lnSpc>
              <a:buFont typeface="+mj-lt"/>
              <a:buAutoNum type="arabicPeriod"/>
            </a:pPr>
            <a:r>
              <a:rPr lang="en-US" sz="2000" dirty="0">
                <a:ea typeface="Times New Roman" panose="02020603050405020304" pitchFamily="18" charset="0"/>
              </a:rPr>
              <a:t>Testing of Hemoglobin</a:t>
            </a:r>
            <a:endParaRPr lang="en-IN" sz="2000" dirty="0">
              <a:ea typeface="Times New Roman" panose="02020603050405020304" pitchFamily="18" charset="0"/>
            </a:endParaRPr>
          </a:p>
          <a:p>
            <a:pPr marL="528320" indent="-457200">
              <a:lnSpc>
                <a:spcPts val="2460"/>
              </a:lnSpc>
              <a:buFont typeface="+mj-lt"/>
              <a:buAutoNum type="arabicPeriod"/>
            </a:pPr>
            <a:r>
              <a:rPr lang="en-US" sz="2000" dirty="0">
                <a:ea typeface="Times New Roman" panose="02020603050405020304" pitchFamily="18" charset="0"/>
              </a:rPr>
              <a:t>Biochemical testing of blood protein, lipid, reducing and non- reducing sugar</a:t>
            </a:r>
            <a:endParaRPr lang="en-IN" sz="2000" dirty="0">
              <a:ea typeface="Times New Roman" panose="02020603050405020304" pitchFamily="18" charset="0"/>
            </a:endParaRPr>
          </a:p>
          <a:p>
            <a:pPr marL="528320" indent="-457200">
              <a:lnSpc>
                <a:spcPts val="2460"/>
              </a:lnSpc>
              <a:buFont typeface="+mj-lt"/>
              <a:buAutoNum type="arabicPeriod"/>
            </a:pPr>
            <a:r>
              <a:rPr lang="en-US" sz="2000" dirty="0">
                <a:ea typeface="Times New Roman" panose="02020603050405020304" pitchFamily="18" charset="0"/>
              </a:rPr>
              <a:t>Blood analysis and BMI</a:t>
            </a:r>
            <a:endParaRPr lang="en-IN" sz="2000" dirty="0">
              <a:ea typeface="Times New Roman" panose="02020603050405020304" pitchFamily="18" charset="0"/>
            </a:endParaRPr>
          </a:p>
          <a:p>
            <a:pPr marL="528320" indent="-457200">
              <a:lnSpc>
                <a:spcPts val="2460"/>
              </a:lnSpc>
              <a:buFont typeface="+mj-lt"/>
              <a:buAutoNum type="arabicPeriod"/>
            </a:pPr>
            <a:r>
              <a:rPr lang="en-IN" sz="2000" dirty="0">
                <a:ea typeface="Times New Roman" panose="02020603050405020304" pitchFamily="18" charset="0"/>
              </a:rPr>
              <a:t>Principles and functioning of Centrifuge, BOD, Microtome and molecular biology instruments</a:t>
            </a:r>
          </a:p>
        </p:txBody>
      </p:sp>
      <p:sp>
        <p:nvSpPr>
          <p:cNvPr id="4" name="Title 1">
            <a:extLst>
              <a:ext uri="{FF2B5EF4-FFF2-40B4-BE49-F238E27FC236}">
                <a16:creationId xmlns:a16="http://schemas.microsoft.com/office/drawing/2014/main" id="{91708C3A-6902-1D90-6F7B-D2D0D9FDB476}"/>
              </a:ext>
            </a:extLst>
          </p:cNvPr>
          <p:cNvSpPr txBox="1">
            <a:spLocks/>
          </p:cNvSpPr>
          <p:nvPr/>
        </p:nvSpPr>
        <p:spPr>
          <a:xfrm>
            <a:off x="317089" y="211695"/>
            <a:ext cx="8627450" cy="1094186"/>
          </a:xfrm>
          <a:prstGeom prst="rect">
            <a:avLst/>
          </a:prstGeom>
          <a:ln w="3175" cmpd="sng">
            <a:solidFill>
              <a:schemeClr val="tx1"/>
            </a:solidFill>
          </a:ln>
        </p:spPr>
        <p:txBody>
          <a:bodyPr vert="horz" lIns="91440" tIns="45720" rIns="91440" bIns="45720" rtlCol="0" anchor="ctr">
            <a:normAutofit fontScale="97500" lnSpcReduction="10000"/>
          </a:bodyPr>
          <a:lstStyle>
            <a:lvl1pPr algn="ctr" defTabSz="685800">
              <a:lnSpc>
                <a:spcPct val="110000"/>
              </a:lnSpc>
              <a:spcBef>
                <a:spcPct val="0"/>
              </a:spcBef>
              <a:buNone/>
              <a:defRPr sz="3200">
                <a:latin typeface="+mj-lt"/>
                <a:ea typeface="+mj-ea"/>
                <a:cs typeface="+mj-cs"/>
              </a:defRPr>
            </a:lvl1pPr>
          </a:lstStyle>
          <a:p>
            <a:r>
              <a:rPr lang="en-US" dirty="0"/>
              <a:t>KPI-7 New experiments 2020-2023</a:t>
            </a:r>
            <a:br>
              <a:rPr lang="en-US" dirty="0"/>
            </a:br>
            <a:endParaRPr lang="en-US" dirty="0"/>
          </a:p>
        </p:txBody>
      </p:sp>
      <p:sp>
        <p:nvSpPr>
          <p:cNvPr id="5" name="Rectangle 4"/>
          <p:cNvSpPr/>
          <p:nvPr/>
        </p:nvSpPr>
        <p:spPr>
          <a:xfrm>
            <a:off x="3601743" y="911867"/>
            <a:ext cx="2190023" cy="400110"/>
          </a:xfrm>
          <a:prstGeom prst="rect">
            <a:avLst/>
          </a:prstGeom>
        </p:spPr>
        <p:txBody>
          <a:bodyPr wrap="none">
            <a:spAutoFit/>
          </a:bodyPr>
          <a:lstStyle/>
          <a:p>
            <a:pPr lvl="0">
              <a:spcBef>
                <a:spcPts val="635"/>
              </a:spcBef>
              <a:buSzPts val="1100"/>
              <a:tabLst>
                <a:tab pos="299720" algn="l"/>
                <a:tab pos="300355" algn="l"/>
              </a:tabLst>
            </a:pPr>
            <a:r>
              <a:rPr lang="en-US" sz="2000" b="1" dirty="0">
                <a:solidFill>
                  <a:srgbClr val="0000FF"/>
                </a:solidFill>
              </a:rPr>
              <a:t>Department wise</a:t>
            </a:r>
          </a:p>
        </p:txBody>
      </p:sp>
    </p:spTree>
    <p:extLst>
      <p:ext uri="{BB962C8B-B14F-4D97-AF65-F5344CB8AC3E}">
        <p14:creationId xmlns:p14="http://schemas.microsoft.com/office/powerpoint/2010/main" val="3286806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1C17-0DC6-1921-D8E3-92705E3D0755}"/>
              </a:ext>
            </a:extLst>
          </p:cNvPr>
          <p:cNvSpPr>
            <a:spLocks noGrp="1"/>
          </p:cNvSpPr>
          <p:nvPr>
            <p:ph type="title"/>
          </p:nvPr>
        </p:nvSpPr>
        <p:spPr/>
        <p:txBody>
          <a:bodyPr/>
          <a:lstStyle/>
          <a:p>
            <a:r>
              <a:rPr lang="en-US" sz="3600" dirty="0"/>
              <a:t>Financial  Details: Main Grant Amount</a:t>
            </a:r>
            <a:endParaRPr lang="en-US" dirty="0"/>
          </a:p>
        </p:txBody>
      </p:sp>
      <p:graphicFrame>
        <p:nvGraphicFramePr>
          <p:cNvPr id="6" name="Content Placeholder 5">
            <a:extLst>
              <a:ext uri="{FF2B5EF4-FFF2-40B4-BE49-F238E27FC236}">
                <a16:creationId xmlns:a16="http://schemas.microsoft.com/office/drawing/2014/main" id="{E95B2473-EE79-C4E9-E2F7-19D087FF287C}"/>
              </a:ext>
            </a:extLst>
          </p:cNvPr>
          <p:cNvGraphicFramePr>
            <a:graphicFrameLocks noGrp="1"/>
          </p:cNvGraphicFramePr>
          <p:nvPr>
            <p:ph idx="1"/>
            <p:extLst>
              <p:ext uri="{D42A27DB-BD31-4B8C-83A1-F6EECF244321}">
                <p14:modId xmlns:p14="http://schemas.microsoft.com/office/powerpoint/2010/main" val="2493575043"/>
              </p:ext>
            </p:extLst>
          </p:nvPr>
        </p:nvGraphicFramePr>
        <p:xfrm>
          <a:off x="1108364" y="1894898"/>
          <a:ext cx="6885709" cy="4201100"/>
        </p:xfrm>
        <a:graphic>
          <a:graphicData uri="http://schemas.openxmlformats.org/drawingml/2006/table">
            <a:tbl>
              <a:tblPr firstRow="1" bandRow="1">
                <a:tableStyleId>{69CF1AB2-1976-4502-BF36-3FF5EA218861}</a:tableStyleId>
              </a:tblPr>
              <a:tblGrid>
                <a:gridCol w="1901588">
                  <a:extLst>
                    <a:ext uri="{9D8B030D-6E8A-4147-A177-3AD203B41FA5}">
                      <a16:colId xmlns:a16="http://schemas.microsoft.com/office/drawing/2014/main" val="1878717293"/>
                    </a:ext>
                  </a:extLst>
                </a:gridCol>
                <a:gridCol w="1415135">
                  <a:extLst>
                    <a:ext uri="{9D8B030D-6E8A-4147-A177-3AD203B41FA5}">
                      <a16:colId xmlns:a16="http://schemas.microsoft.com/office/drawing/2014/main" val="4092671449"/>
                    </a:ext>
                  </a:extLst>
                </a:gridCol>
                <a:gridCol w="1784493">
                  <a:extLst>
                    <a:ext uri="{9D8B030D-6E8A-4147-A177-3AD203B41FA5}">
                      <a16:colId xmlns:a16="http://schemas.microsoft.com/office/drawing/2014/main" val="2191215574"/>
                    </a:ext>
                  </a:extLst>
                </a:gridCol>
                <a:gridCol w="1784493">
                  <a:extLst>
                    <a:ext uri="{9D8B030D-6E8A-4147-A177-3AD203B41FA5}">
                      <a16:colId xmlns:a16="http://schemas.microsoft.com/office/drawing/2014/main" val="3220387774"/>
                    </a:ext>
                  </a:extLst>
                </a:gridCol>
              </a:tblGrid>
              <a:tr h="804094">
                <a:tc>
                  <a:txBody>
                    <a:bodyPr/>
                    <a:lstStyle/>
                    <a:p>
                      <a:r>
                        <a:rPr lang="en-US" sz="2000" dirty="0"/>
                        <a:t>In lakhs</a:t>
                      </a:r>
                    </a:p>
                  </a:txBody>
                  <a:tcPr/>
                </a:tc>
                <a:tc>
                  <a:txBody>
                    <a:bodyPr/>
                    <a:lstStyle/>
                    <a:p>
                      <a:r>
                        <a:rPr lang="en-US" sz="2000" dirty="0"/>
                        <a:t>Amount Released</a:t>
                      </a:r>
                    </a:p>
                  </a:txBody>
                  <a:tcPr/>
                </a:tc>
                <a:tc>
                  <a:txBody>
                    <a:bodyPr/>
                    <a:lstStyle/>
                    <a:p>
                      <a:r>
                        <a:rPr lang="en-US" sz="2000" dirty="0"/>
                        <a:t>Expenditure </a:t>
                      </a:r>
                    </a:p>
                  </a:txBody>
                  <a:tcPr/>
                </a:tc>
                <a:tc>
                  <a:txBody>
                    <a:bodyPr/>
                    <a:lstStyle/>
                    <a:p>
                      <a:r>
                        <a:rPr lang="en-US" sz="2000" dirty="0"/>
                        <a:t>Refund</a:t>
                      </a:r>
                    </a:p>
                  </a:txBody>
                  <a:tcPr/>
                </a:tc>
                <a:extLst>
                  <a:ext uri="{0D108BD9-81ED-4DB2-BD59-A6C34878D82A}">
                    <a16:rowId xmlns:a16="http://schemas.microsoft.com/office/drawing/2014/main" val="1248658497"/>
                  </a:ext>
                </a:extLst>
              </a:tr>
              <a:tr h="454488">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2373650523"/>
                  </a:ext>
                </a:extLst>
              </a:tr>
              <a:tr h="804094">
                <a:tc>
                  <a:txBody>
                    <a:bodyPr/>
                    <a:lstStyle/>
                    <a:p>
                      <a:r>
                        <a:rPr lang="en-US" sz="2000" dirty="0"/>
                        <a:t>Total Amount Sanctioned</a:t>
                      </a:r>
                    </a:p>
                  </a:txBody>
                  <a:tcPr/>
                </a:tc>
                <a:tc>
                  <a:txBody>
                    <a:bodyPr/>
                    <a:lstStyle/>
                    <a:p>
                      <a:r>
                        <a:rPr lang="en-US" sz="2000" dirty="0"/>
                        <a:t>44</a:t>
                      </a:r>
                    </a:p>
                  </a:txBody>
                  <a:tcPr/>
                </a:tc>
                <a:tc>
                  <a:txBody>
                    <a:bodyPr/>
                    <a:lstStyle/>
                    <a:p>
                      <a:r>
                        <a:rPr lang="en-US" sz="2000" dirty="0"/>
                        <a:t>--</a:t>
                      </a:r>
                    </a:p>
                  </a:txBody>
                  <a:tcPr/>
                </a:tc>
                <a:tc>
                  <a:txBody>
                    <a:bodyPr/>
                    <a:lstStyle/>
                    <a:p>
                      <a:endParaRPr lang="en-US" sz="2000" dirty="0"/>
                    </a:p>
                  </a:txBody>
                  <a:tcPr/>
                </a:tc>
                <a:extLst>
                  <a:ext uri="{0D108BD9-81ED-4DB2-BD59-A6C34878D82A}">
                    <a16:rowId xmlns:a16="http://schemas.microsoft.com/office/drawing/2014/main" val="3743790096"/>
                  </a:ext>
                </a:extLst>
              </a:tr>
              <a:tr h="804094">
                <a:tc>
                  <a:txBody>
                    <a:bodyPr/>
                    <a:lstStyle/>
                    <a:p>
                      <a:r>
                        <a:rPr lang="en-US" sz="2000" dirty="0"/>
                        <a:t>Amount Released</a:t>
                      </a:r>
                    </a:p>
                  </a:txBody>
                  <a:tcPr/>
                </a:tc>
                <a:tc>
                  <a:txBody>
                    <a:bodyPr/>
                    <a:lstStyle/>
                    <a:p>
                      <a:r>
                        <a:rPr lang="en-US" sz="2000" dirty="0"/>
                        <a:t>28</a:t>
                      </a:r>
                    </a:p>
                  </a:txBody>
                  <a:tcPr/>
                </a:tc>
                <a:tc>
                  <a:txBody>
                    <a:bodyPr/>
                    <a:lstStyle/>
                    <a:p>
                      <a:r>
                        <a:rPr lang="en-US" sz="2000" dirty="0"/>
                        <a:t>24.70961</a:t>
                      </a:r>
                    </a:p>
                  </a:txBody>
                  <a:tcPr/>
                </a:tc>
                <a:tc>
                  <a:txBody>
                    <a:bodyPr/>
                    <a:lstStyle/>
                    <a:p>
                      <a:r>
                        <a:rPr lang="en-US" sz="2000" dirty="0"/>
                        <a:t>3.29039</a:t>
                      </a:r>
                    </a:p>
                  </a:txBody>
                  <a:tcPr/>
                </a:tc>
                <a:extLst>
                  <a:ext uri="{0D108BD9-81ED-4DB2-BD59-A6C34878D82A}">
                    <a16:rowId xmlns:a16="http://schemas.microsoft.com/office/drawing/2014/main" val="2882620129"/>
                  </a:ext>
                </a:extLst>
              </a:tr>
              <a:tr h="454488">
                <a:tc>
                  <a:txBody>
                    <a:bodyPr/>
                    <a:lstStyle/>
                    <a:p>
                      <a:r>
                        <a:rPr lang="en-US" sz="2000" dirty="0"/>
                        <a:t>Non- Recurring</a:t>
                      </a:r>
                    </a:p>
                  </a:txBody>
                  <a:tcPr/>
                </a:tc>
                <a:tc>
                  <a:txBody>
                    <a:bodyPr/>
                    <a:lstStyle/>
                    <a:p>
                      <a:r>
                        <a:rPr lang="en-US" sz="2000" dirty="0"/>
                        <a:t>20</a:t>
                      </a:r>
                    </a:p>
                  </a:txBody>
                  <a:tcPr/>
                </a:tc>
                <a:tc>
                  <a:txBody>
                    <a:bodyPr/>
                    <a:lstStyle/>
                    <a:p>
                      <a:r>
                        <a:rPr lang="en-US" sz="2000" dirty="0"/>
                        <a:t>19.29344</a:t>
                      </a:r>
                    </a:p>
                  </a:txBody>
                  <a:tcPr/>
                </a:tc>
                <a:tc>
                  <a:txBody>
                    <a:bodyPr/>
                    <a:lstStyle/>
                    <a:p>
                      <a:r>
                        <a:rPr lang="en-US" sz="2000" dirty="0"/>
                        <a:t>0.70656</a:t>
                      </a:r>
                    </a:p>
                  </a:txBody>
                  <a:tcPr/>
                </a:tc>
                <a:extLst>
                  <a:ext uri="{0D108BD9-81ED-4DB2-BD59-A6C34878D82A}">
                    <a16:rowId xmlns:a16="http://schemas.microsoft.com/office/drawing/2014/main" val="2864460115"/>
                  </a:ext>
                </a:extLst>
              </a:tr>
              <a:tr h="454488">
                <a:tc>
                  <a:txBody>
                    <a:bodyPr/>
                    <a:lstStyle/>
                    <a:p>
                      <a:r>
                        <a:rPr lang="en-US" sz="2000" dirty="0"/>
                        <a:t>Recurring</a:t>
                      </a:r>
                    </a:p>
                  </a:txBody>
                  <a:tcPr/>
                </a:tc>
                <a:tc>
                  <a:txBody>
                    <a:bodyPr/>
                    <a:lstStyle/>
                    <a:p>
                      <a:r>
                        <a:rPr lang="en-US" sz="2000" dirty="0"/>
                        <a:t>8</a:t>
                      </a:r>
                    </a:p>
                  </a:txBody>
                  <a:tcPr/>
                </a:tc>
                <a:tc>
                  <a:txBody>
                    <a:bodyPr/>
                    <a:lstStyle/>
                    <a:p>
                      <a:r>
                        <a:rPr lang="en-US" sz="2000" dirty="0"/>
                        <a:t>5.41617</a:t>
                      </a:r>
                    </a:p>
                  </a:txBody>
                  <a:tcPr/>
                </a:tc>
                <a:tc>
                  <a:txBody>
                    <a:bodyPr/>
                    <a:lstStyle/>
                    <a:p>
                      <a:r>
                        <a:rPr lang="en-US" sz="2000" dirty="0"/>
                        <a:t>2.58383</a:t>
                      </a:r>
                    </a:p>
                  </a:txBody>
                  <a:tcPr/>
                </a:tc>
                <a:extLst>
                  <a:ext uri="{0D108BD9-81ED-4DB2-BD59-A6C34878D82A}">
                    <a16:rowId xmlns:a16="http://schemas.microsoft.com/office/drawing/2014/main" val="3820893413"/>
                  </a:ext>
                </a:extLst>
              </a:tr>
              <a:tr h="425354">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38223373"/>
                  </a:ext>
                </a:extLst>
              </a:tr>
            </a:tbl>
          </a:graphicData>
        </a:graphic>
      </p:graphicFrame>
    </p:spTree>
    <p:extLst>
      <p:ext uri="{BB962C8B-B14F-4D97-AF65-F5344CB8AC3E}">
        <p14:creationId xmlns:p14="http://schemas.microsoft.com/office/powerpoint/2010/main" val="1683202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8C02-DA9F-1CBA-C788-997D2A16B6A3}"/>
              </a:ext>
            </a:extLst>
          </p:cNvPr>
          <p:cNvSpPr>
            <a:spLocks noGrp="1"/>
          </p:cNvSpPr>
          <p:nvPr>
            <p:ph type="title"/>
          </p:nvPr>
        </p:nvSpPr>
        <p:spPr>
          <a:xfrm>
            <a:off x="850323" y="545235"/>
            <a:ext cx="7213022" cy="424583"/>
          </a:xfrm>
        </p:spPr>
        <p:txBody>
          <a:bodyPr>
            <a:normAutofit fontScale="90000"/>
          </a:bodyPr>
          <a:lstStyle/>
          <a:p>
            <a:r>
              <a:rPr lang="en-US" sz="3000" dirty="0"/>
              <a:t>Financial Details : Interest</a:t>
            </a:r>
          </a:p>
        </p:txBody>
      </p:sp>
      <p:graphicFrame>
        <p:nvGraphicFramePr>
          <p:cNvPr id="4" name="Content Placeholder 3">
            <a:extLst>
              <a:ext uri="{FF2B5EF4-FFF2-40B4-BE49-F238E27FC236}">
                <a16:creationId xmlns:a16="http://schemas.microsoft.com/office/drawing/2014/main" id="{9A97DF9F-21F0-9BCA-EED4-504CF9C90100}"/>
              </a:ext>
            </a:extLst>
          </p:cNvPr>
          <p:cNvGraphicFramePr>
            <a:graphicFrameLocks noGrp="1"/>
          </p:cNvGraphicFramePr>
          <p:nvPr>
            <p:ph idx="1"/>
            <p:extLst>
              <p:ext uri="{D42A27DB-BD31-4B8C-83A1-F6EECF244321}">
                <p14:modId xmlns:p14="http://schemas.microsoft.com/office/powerpoint/2010/main" val="3158971765"/>
              </p:ext>
            </p:extLst>
          </p:nvPr>
        </p:nvGraphicFramePr>
        <p:xfrm>
          <a:off x="628650" y="1222605"/>
          <a:ext cx="7886700" cy="5207058"/>
        </p:xfrm>
        <a:graphic>
          <a:graphicData uri="http://schemas.openxmlformats.org/drawingml/2006/table">
            <a:tbl>
              <a:tblPr firstRow="1" bandRow="1">
                <a:tableStyleId>{69CF1AB2-1976-4502-BF36-3FF5EA218861}</a:tableStyleId>
              </a:tblPr>
              <a:tblGrid>
                <a:gridCol w="2438255">
                  <a:extLst>
                    <a:ext uri="{9D8B030D-6E8A-4147-A177-3AD203B41FA5}">
                      <a16:colId xmlns:a16="http://schemas.microsoft.com/office/drawing/2014/main" val="1059562139"/>
                    </a:ext>
                  </a:extLst>
                </a:gridCol>
                <a:gridCol w="2161309">
                  <a:extLst>
                    <a:ext uri="{9D8B030D-6E8A-4147-A177-3AD203B41FA5}">
                      <a16:colId xmlns:a16="http://schemas.microsoft.com/office/drawing/2014/main" val="2384315858"/>
                    </a:ext>
                  </a:extLst>
                </a:gridCol>
                <a:gridCol w="3287136">
                  <a:extLst>
                    <a:ext uri="{9D8B030D-6E8A-4147-A177-3AD203B41FA5}">
                      <a16:colId xmlns:a16="http://schemas.microsoft.com/office/drawing/2014/main" val="3049405103"/>
                    </a:ext>
                  </a:extLst>
                </a:gridCol>
              </a:tblGrid>
              <a:tr h="665191">
                <a:tc>
                  <a:txBody>
                    <a:bodyPr/>
                    <a:lstStyle/>
                    <a:p>
                      <a:r>
                        <a:rPr lang="en-US" sz="2000" dirty="0"/>
                        <a:t>Financial Year</a:t>
                      </a:r>
                      <a:endParaRPr lang="en-US" sz="2000" dirty="0">
                        <a:latin typeface="Aptos" panose="020B0004020202020204" pitchFamily="34" charset="0"/>
                      </a:endParaRPr>
                    </a:p>
                  </a:txBody>
                  <a:tcPr/>
                </a:tc>
                <a:tc>
                  <a:txBody>
                    <a:bodyPr/>
                    <a:lstStyle/>
                    <a:p>
                      <a:r>
                        <a:rPr lang="en-US" sz="2000" dirty="0"/>
                        <a:t>Interest Earned Amount</a:t>
                      </a:r>
                      <a:endParaRPr lang="en-US" sz="2000" dirty="0">
                        <a:latin typeface="Aptos" panose="020B0004020202020204" pitchFamily="34" charset="0"/>
                      </a:endParaRPr>
                    </a:p>
                  </a:txBody>
                  <a:tcPr/>
                </a:tc>
                <a:tc>
                  <a:txBody>
                    <a:bodyPr/>
                    <a:lstStyle/>
                    <a:p>
                      <a:r>
                        <a:rPr lang="en-US" sz="2000" dirty="0" err="1"/>
                        <a:t>Bharatkosh</a:t>
                      </a:r>
                      <a:r>
                        <a:rPr lang="en-US" sz="2000" dirty="0"/>
                        <a:t> Receipt Details</a:t>
                      </a:r>
                      <a:endParaRPr lang="en-US" sz="2000" dirty="0">
                        <a:latin typeface="Aptos" panose="020B0004020202020204" pitchFamily="34" charset="0"/>
                      </a:endParaRPr>
                    </a:p>
                  </a:txBody>
                  <a:tcPr/>
                </a:tc>
                <a:extLst>
                  <a:ext uri="{0D108BD9-81ED-4DB2-BD59-A6C34878D82A}">
                    <a16:rowId xmlns:a16="http://schemas.microsoft.com/office/drawing/2014/main" val="1604276557"/>
                  </a:ext>
                </a:extLst>
              </a:tr>
              <a:tr h="375978">
                <a:tc>
                  <a:txBody>
                    <a:bodyPr/>
                    <a:lstStyle/>
                    <a:p>
                      <a:pPr algn="ctr"/>
                      <a:r>
                        <a:rPr lang="en-US" sz="2000" dirty="0">
                          <a:effectLst/>
                        </a:rPr>
                        <a:t>2019-20</a:t>
                      </a:r>
                      <a:endParaRPr lang="en-IN"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nchor="ctr"/>
                </a:tc>
                <a:tc>
                  <a:txBody>
                    <a:bodyPr/>
                    <a:lstStyle/>
                    <a:p>
                      <a:pPr algn="l"/>
                      <a:r>
                        <a:rPr lang="en-US" sz="2000" dirty="0">
                          <a:effectLst/>
                        </a:rPr>
                        <a:t> 1003.00</a:t>
                      </a:r>
                      <a:endParaRPr lang="en-IN"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tc>
                <a:tc>
                  <a:txBody>
                    <a:bodyPr/>
                    <a:lstStyle/>
                    <a:p>
                      <a:r>
                        <a:rPr lang="en-US" sz="2000" dirty="0">
                          <a:latin typeface="Aptos" panose="020B0004020202020204" pitchFamily="34" charset="0"/>
                        </a:rPr>
                        <a:t>---</a:t>
                      </a:r>
                    </a:p>
                  </a:txBody>
                  <a:tcPr/>
                </a:tc>
                <a:extLst>
                  <a:ext uri="{0D108BD9-81ED-4DB2-BD59-A6C34878D82A}">
                    <a16:rowId xmlns:a16="http://schemas.microsoft.com/office/drawing/2014/main" val="142278176"/>
                  </a:ext>
                </a:extLst>
              </a:tr>
              <a:tr h="1041169">
                <a:tc>
                  <a:txBody>
                    <a:bodyPr/>
                    <a:lstStyle/>
                    <a:p>
                      <a:pPr algn="ctr"/>
                      <a:r>
                        <a:rPr lang="en-US" sz="2000" dirty="0">
                          <a:effectLst/>
                        </a:rPr>
                        <a:t> 2020-21</a:t>
                      </a:r>
                      <a:endParaRPr lang="en-US"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nchor="ctr"/>
                </a:tc>
                <a:tc>
                  <a:txBody>
                    <a:bodyPr/>
                    <a:lstStyle/>
                    <a:p>
                      <a:pPr algn="l"/>
                      <a:r>
                        <a:rPr lang="en-US" sz="2000" dirty="0">
                          <a:effectLst/>
                        </a:rPr>
                        <a:t>81351.00</a:t>
                      </a:r>
                      <a:endParaRPr lang="en-IN"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l"/>
                      <a:r>
                        <a:rPr lang="en-US" sz="2000" dirty="0">
                          <a:effectLst/>
                        </a:rPr>
                        <a:t>82354.00</a:t>
                      </a:r>
                    </a:p>
                    <a:p>
                      <a:r>
                        <a:rPr lang="en-IN" sz="1600" kern="1200" dirty="0">
                          <a:solidFill>
                            <a:schemeClr val="dk1"/>
                          </a:solidFill>
                          <a:effectLst/>
                        </a:rPr>
                        <a:t>Transaction No. 2607210014100</a:t>
                      </a:r>
                    </a:p>
                    <a:p>
                      <a:r>
                        <a:rPr lang="en-IN" sz="1600" kern="1200" dirty="0">
                          <a:solidFill>
                            <a:schemeClr val="dk1"/>
                          </a:solidFill>
                          <a:effectLst/>
                        </a:rPr>
                        <a:t>Dated: Jul 27 2021 </a:t>
                      </a:r>
                    </a:p>
                  </a:txBody>
                  <a:tcPr marL="68580" marR="68580" marT="0" marB="0"/>
                </a:tc>
                <a:extLst>
                  <a:ext uri="{0D108BD9-81ED-4DB2-BD59-A6C34878D82A}">
                    <a16:rowId xmlns:a16="http://schemas.microsoft.com/office/drawing/2014/main" val="3364597619"/>
                  </a:ext>
                </a:extLst>
              </a:tr>
              <a:tr h="375978">
                <a:tc>
                  <a:txBody>
                    <a:bodyPr/>
                    <a:lstStyle/>
                    <a:p>
                      <a:pPr algn="ctr"/>
                      <a:r>
                        <a:rPr lang="en-US" sz="2000" dirty="0">
                          <a:effectLst/>
                        </a:rPr>
                        <a:t> 2021-22</a:t>
                      </a:r>
                      <a:endParaRPr lang="en-IN"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nchor="ctr"/>
                </a:tc>
                <a:tc>
                  <a:txBody>
                    <a:bodyPr/>
                    <a:lstStyle/>
                    <a:p>
                      <a:pPr algn="l"/>
                      <a:r>
                        <a:rPr lang="en-US" sz="2000" dirty="0">
                          <a:effectLst/>
                        </a:rPr>
                        <a:t>24294.00</a:t>
                      </a:r>
                      <a:endParaRPr lang="en-IN"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tc>
                <a:tc>
                  <a:txBody>
                    <a:bodyPr/>
                    <a:lstStyle/>
                    <a:p>
                      <a:endParaRPr lang="en-US" sz="2000" dirty="0">
                        <a:latin typeface="Aptos" panose="020B0004020202020204" pitchFamily="34" charset="0"/>
                      </a:endParaRPr>
                    </a:p>
                  </a:txBody>
                  <a:tcPr/>
                </a:tc>
                <a:extLst>
                  <a:ext uri="{0D108BD9-81ED-4DB2-BD59-A6C34878D82A}">
                    <a16:rowId xmlns:a16="http://schemas.microsoft.com/office/drawing/2014/main" val="3643494648"/>
                  </a:ext>
                </a:extLst>
              </a:tr>
              <a:tr h="1041169">
                <a:tc>
                  <a:txBody>
                    <a:bodyPr/>
                    <a:lstStyle/>
                    <a:p>
                      <a:pPr algn="ctr"/>
                      <a:r>
                        <a:rPr lang="en-US" sz="2000" dirty="0">
                          <a:effectLst/>
                        </a:rPr>
                        <a:t> 2022-23</a:t>
                      </a:r>
                      <a:endParaRPr lang="en-IN"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nchor="ctr"/>
                </a:tc>
                <a:tc>
                  <a:txBody>
                    <a:bodyPr/>
                    <a:lstStyle/>
                    <a:p>
                      <a:pPr algn="l"/>
                      <a:r>
                        <a:rPr lang="en-US" sz="2000" dirty="0">
                          <a:effectLst/>
                        </a:rPr>
                        <a:t>4269.00</a:t>
                      </a:r>
                      <a:endParaRPr lang="en-IN"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l"/>
                      <a:r>
                        <a:rPr lang="en-US" sz="2000" dirty="0">
                          <a:effectLst/>
                        </a:rPr>
                        <a:t>30957.00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600" kern="1200" dirty="0">
                          <a:solidFill>
                            <a:schemeClr val="dk1"/>
                          </a:solidFill>
                          <a:effectLst/>
                        </a:rPr>
                        <a:t>Transaction No. 1007220001458</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600" kern="1200" dirty="0">
                          <a:solidFill>
                            <a:schemeClr val="dk1"/>
                          </a:solidFill>
                          <a:effectLst/>
                        </a:rPr>
                        <a:t> Dated: Jul 12 2022 </a:t>
                      </a:r>
                    </a:p>
                  </a:txBody>
                  <a:tcPr marL="68580" marR="68580" marT="0" marB="0"/>
                </a:tc>
                <a:extLst>
                  <a:ext uri="{0D108BD9-81ED-4DB2-BD59-A6C34878D82A}">
                    <a16:rowId xmlns:a16="http://schemas.microsoft.com/office/drawing/2014/main" val="673006634"/>
                  </a:ext>
                </a:extLst>
              </a:tr>
              <a:tr h="751955">
                <a:tc>
                  <a:txBody>
                    <a:bodyPr/>
                    <a:lstStyle/>
                    <a:p>
                      <a:pPr algn="l"/>
                      <a:r>
                        <a:rPr lang="en-US" sz="2000" dirty="0">
                          <a:effectLst/>
                        </a:rPr>
                        <a:t>Total Interest Earned </a:t>
                      </a:r>
                    </a:p>
                    <a:p>
                      <a:pPr algn="l"/>
                      <a:endParaRPr lang="en-IN"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l"/>
                      <a:r>
                        <a:rPr lang="en-US" sz="2000" dirty="0">
                          <a:effectLst/>
                        </a:rPr>
                        <a:t>1,10,917.00</a:t>
                      </a:r>
                      <a:endParaRPr lang="en-IN"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l"/>
                      <a:r>
                        <a:rPr lang="en-US" sz="2000" dirty="0">
                          <a:effectLst/>
                        </a:rPr>
                        <a:t>1,13,311.00*</a:t>
                      </a:r>
                    </a:p>
                    <a:p>
                      <a:pPr algn="l"/>
                      <a:r>
                        <a:rPr lang="en-US" sz="1600" dirty="0">
                          <a:effectLst/>
                        </a:rPr>
                        <a:t>Excess 2394.00 were adjusted in refund of recurring grant amount</a:t>
                      </a:r>
                      <a:endParaRPr lang="en-IN" sz="16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017502713"/>
                  </a:ext>
                </a:extLst>
              </a:tr>
              <a:tr h="838720">
                <a:tc>
                  <a:txBody>
                    <a:bodyPr/>
                    <a:lstStyle/>
                    <a:p>
                      <a:pPr algn="l"/>
                      <a:endParaRPr lang="en-IN" sz="2000" dirty="0">
                        <a:effectLst/>
                      </a:endParaRPr>
                    </a:p>
                    <a:p>
                      <a:pPr algn="l"/>
                      <a:r>
                        <a:rPr lang="en-IN" sz="2000" dirty="0">
                          <a:effectLst/>
                        </a:rPr>
                        <a:t>Interest after grant </a:t>
                      </a:r>
                      <a:endParaRPr lang="en-IN"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l"/>
                      <a:endParaRPr lang="en-IN" sz="2000" dirty="0">
                        <a:effectLst/>
                      </a:endParaRPr>
                    </a:p>
                    <a:p>
                      <a:pPr algn="l"/>
                      <a:r>
                        <a:rPr lang="en-IN" sz="2000" dirty="0">
                          <a:effectLst/>
                        </a:rPr>
                        <a:t>948.00</a:t>
                      </a:r>
                      <a:endParaRPr lang="en-IN" sz="2000" dirty="0">
                        <a:effectLst/>
                        <a:latin typeface="Aptos" panose="020B000402020202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600" kern="1200" dirty="0">
                          <a:solidFill>
                            <a:schemeClr val="dk1"/>
                          </a:solidFill>
                          <a:effectLst/>
                        </a:rPr>
                        <a:t>Transaction .No. 1402240015096 Dated: Feb 14 2024</a:t>
                      </a:r>
                    </a:p>
                  </a:txBody>
                  <a:tcPr/>
                </a:tc>
                <a:extLst>
                  <a:ext uri="{0D108BD9-81ED-4DB2-BD59-A6C34878D82A}">
                    <a16:rowId xmlns:a16="http://schemas.microsoft.com/office/drawing/2014/main" val="1566543170"/>
                  </a:ext>
                </a:extLst>
              </a:tr>
            </a:tbl>
          </a:graphicData>
        </a:graphic>
      </p:graphicFrame>
    </p:spTree>
    <p:extLst>
      <p:ext uri="{BB962C8B-B14F-4D97-AF65-F5344CB8AC3E}">
        <p14:creationId xmlns:p14="http://schemas.microsoft.com/office/powerpoint/2010/main" val="178352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32BC933F-C71E-32BC-2F5D-EC907699E93D}"/>
              </a:ext>
            </a:extLst>
          </p:cNvPr>
          <p:cNvGraphicFramePr>
            <a:graphicFrameLocks/>
          </p:cNvGraphicFramePr>
          <p:nvPr/>
        </p:nvGraphicFramePr>
        <p:xfrm>
          <a:off x="734290" y="1516783"/>
          <a:ext cx="7841673" cy="4267777"/>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CDEB8AD2-E360-1A71-C1A1-46E16A6C6248}"/>
              </a:ext>
            </a:extLst>
          </p:cNvPr>
          <p:cNvSpPr txBox="1"/>
          <p:nvPr/>
        </p:nvSpPr>
        <p:spPr>
          <a:xfrm>
            <a:off x="950492" y="791638"/>
            <a:ext cx="7796943" cy="400110"/>
          </a:xfrm>
          <a:prstGeom prst="rect">
            <a:avLst/>
          </a:prstGeom>
          <a:noFill/>
        </p:spPr>
        <p:txBody>
          <a:bodyPr wrap="none" rtlCol="0">
            <a:spAutoFit/>
          </a:bodyPr>
          <a:lstStyle/>
          <a:p>
            <a:r>
              <a:rPr lang="en-US" sz="2000" dirty="0">
                <a:solidFill>
                  <a:srgbClr val="000000"/>
                </a:solidFill>
                <a:effectLst/>
                <a:latin typeface="+mj-lt"/>
                <a:ea typeface="Times New Roman" panose="02020603050405020304" pitchFamily="18" charset="0"/>
              </a:rPr>
              <a:t>KPI-1Admission</a:t>
            </a:r>
            <a:r>
              <a:rPr lang="en-US" sz="2000" spc="60" dirty="0">
                <a:solidFill>
                  <a:srgbClr val="000000"/>
                </a:solidFill>
                <a:effectLst/>
                <a:latin typeface="+mj-lt"/>
                <a:ea typeface="Times New Roman" panose="02020603050405020304" pitchFamily="18" charset="0"/>
              </a:rPr>
              <a:t> </a:t>
            </a:r>
            <a:r>
              <a:rPr lang="en-US" sz="2000" dirty="0">
                <a:solidFill>
                  <a:srgbClr val="000000"/>
                </a:solidFill>
                <a:effectLst/>
                <a:latin typeface="+mj-lt"/>
                <a:ea typeface="Times New Roman" panose="02020603050405020304" pitchFamily="18" charset="0"/>
              </a:rPr>
              <a:t>is</a:t>
            </a:r>
            <a:r>
              <a:rPr lang="en-US" sz="2000" spc="5" dirty="0">
                <a:solidFill>
                  <a:srgbClr val="000000"/>
                </a:solidFill>
                <a:effectLst/>
                <a:latin typeface="+mj-lt"/>
                <a:ea typeface="Times New Roman" panose="02020603050405020304" pitchFamily="18" charset="0"/>
              </a:rPr>
              <a:t> </a:t>
            </a:r>
            <a:r>
              <a:rPr lang="en-US" sz="2000" dirty="0">
                <a:solidFill>
                  <a:srgbClr val="000000"/>
                </a:solidFill>
                <a:effectLst/>
                <a:latin typeface="+mj-lt"/>
                <a:ea typeface="Times New Roman" panose="02020603050405020304" pitchFamily="18" charset="0"/>
              </a:rPr>
              <a:t>merit</a:t>
            </a:r>
            <a:r>
              <a:rPr lang="en-US" sz="2000" spc="-5" dirty="0">
                <a:solidFill>
                  <a:srgbClr val="000000"/>
                </a:solidFill>
                <a:effectLst/>
                <a:latin typeface="+mj-lt"/>
                <a:ea typeface="Times New Roman" panose="02020603050405020304" pitchFamily="18" charset="0"/>
              </a:rPr>
              <a:t> </a:t>
            </a:r>
            <a:r>
              <a:rPr lang="en-US" sz="2000" dirty="0">
                <a:solidFill>
                  <a:srgbClr val="000000"/>
                </a:solidFill>
                <a:effectLst/>
                <a:latin typeface="+mj-lt"/>
                <a:ea typeface="Times New Roman" panose="02020603050405020304" pitchFamily="18" charset="0"/>
              </a:rPr>
              <a:t>based</a:t>
            </a:r>
            <a:r>
              <a:rPr lang="en-US" sz="2000" spc="20" dirty="0">
                <a:solidFill>
                  <a:srgbClr val="000000"/>
                </a:solidFill>
                <a:effectLst/>
                <a:latin typeface="+mj-lt"/>
                <a:ea typeface="Times New Roman" panose="02020603050405020304" pitchFamily="18" charset="0"/>
              </a:rPr>
              <a:t> </a:t>
            </a:r>
            <a:r>
              <a:rPr lang="en-US" sz="2000" dirty="0">
                <a:solidFill>
                  <a:srgbClr val="000000"/>
                </a:solidFill>
                <a:effectLst/>
                <a:latin typeface="+mj-lt"/>
                <a:ea typeface="Times New Roman" panose="02020603050405020304" pitchFamily="18" charset="0"/>
              </a:rPr>
              <a:t>done</a:t>
            </a:r>
            <a:r>
              <a:rPr lang="en-US" sz="2000" spc="-235" dirty="0">
                <a:solidFill>
                  <a:srgbClr val="000000"/>
                </a:solidFill>
                <a:effectLst/>
                <a:latin typeface="+mj-lt"/>
                <a:ea typeface="Times New Roman" panose="02020603050405020304" pitchFamily="18" charset="0"/>
              </a:rPr>
              <a:t> </a:t>
            </a:r>
            <a:r>
              <a:rPr lang="en-US" sz="2000" spc="-5" dirty="0">
                <a:solidFill>
                  <a:srgbClr val="000000"/>
                </a:solidFill>
                <a:effectLst/>
                <a:latin typeface="+mj-lt"/>
                <a:ea typeface="Times New Roman" panose="02020603050405020304" pitchFamily="18" charset="0"/>
              </a:rPr>
              <a:t>as per reservation</a:t>
            </a:r>
            <a:r>
              <a:rPr lang="en-US" sz="2000" spc="-235" dirty="0">
                <a:solidFill>
                  <a:srgbClr val="000000"/>
                </a:solidFill>
                <a:effectLst/>
                <a:latin typeface="+mj-lt"/>
                <a:ea typeface="Times New Roman" panose="02020603050405020304" pitchFamily="18" charset="0"/>
              </a:rPr>
              <a:t> </a:t>
            </a:r>
            <a:r>
              <a:rPr lang="en-US" sz="2000" dirty="0">
                <a:solidFill>
                  <a:srgbClr val="000000"/>
                </a:solidFill>
                <a:effectLst/>
                <a:latin typeface="+mj-lt"/>
                <a:ea typeface="Times New Roman" panose="02020603050405020304" pitchFamily="18" charset="0"/>
              </a:rPr>
              <a:t>norms of state</a:t>
            </a:r>
            <a:r>
              <a:rPr lang="en-US" sz="2000" spc="5" dirty="0">
                <a:solidFill>
                  <a:srgbClr val="000000"/>
                </a:solidFill>
                <a:effectLst/>
                <a:latin typeface="+mj-lt"/>
                <a:ea typeface="Times New Roman" panose="02020603050405020304" pitchFamily="18" charset="0"/>
              </a:rPr>
              <a:t> </a:t>
            </a:r>
            <a:r>
              <a:rPr lang="en-US" sz="2000" dirty="0">
                <a:solidFill>
                  <a:srgbClr val="000000"/>
                </a:solidFill>
                <a:effectLst/>
                <a:latin typeface="+mj-lt"/>
                <a:ea typeface="Times New Roman" panose="02020603050405020304" pitchFamily="18" charset="0"/>
              </a:rPr>
              <a:t>govt.</a:t>
            </a:r>
            <a:r>
              <a:rPr lang="en-IN" sz="2000" dirty="0">
                <a:effectLst/>
                <a:latin typeface="+mj-lt"/>
              </a:rPr>
              <a:t> </a:t>
            </a:r>
            <a:endParaRPr lang="en-US" sz="2000" dirty="0">
              <a:latin typeface="+mj-lt"/>
            </a:endParaRPr>
          </a:p>
        </p:txBody>
      </p:sp>
    </p:spTree>
    <p:extLst>
      <p:ext uri="{BB962C8B-B14F-4D97-AF65-F5344CB8AC3E}">
        <p14:creationId xmlns:p14="http://schemas.microsoft.com/office/powerpoint/2010/main" val="1007184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70AD-7CF1-5A3B-ECAF-7ED9CEF280C5}"/>
              </a:ext>
            </a:extLst>
          </p:cNvPr>
          <p:cNvSpPr>
            <a:spLocks noGrp="1"/>
          </p:cNvSpPr>
          <p:nvPr>
            <p:ph type="title"/>
          </p:nvPr>
        </p:nvSpPr>
        <p:spPr>
          <a:xfrm>
            <a:off x="268432" y="500063"/>
            <a:ext cx="7886700" cy="663720"/>
          </a:xfrm>
        </p:spPr>
        <p:txBody>
          <a:bodyPr/>
          <a:lstStyle/>
          <a:p>
            <a:pPr algn="ctr"/>
            <a:r>
              <a:rPr lang="en-US" dirty="0"/>
              <a:t>KPI-2 PASS PERCENTAGE 2020-2023</a:t>
            </a:r>
          </a:p>
        </p:txBody>
      </p:sp>
      <p:graphicFrame>
        <p:nvGraphicFramePr>
          <p:cNvPr id="7" name="Chart 6">
            <a:extLst>
              <a:ext uri="{FF2B5EF4-FFF2-40B4-BE49-F238E27FC236}">
                <a16:creationId xmlns:a16="http://schemas.microsoft.com/office/drawing/2014/main" id="{E42B0748-63B9-1B47-636C-19ADC52F8BD2}"/>
              </a:ext>
            </a:extLst>
          </p:cNvPr>
          <p:cNvGraphicFramePr>
            <a:graphicFrameLocks/>
          </p:cNvGraphicFramePr>
          <p:nvPr/>
        </p:nvGraphicFramePr>
        <p:xfrm>
          <a:off x="20714054" y="37254669"/>
          <a:ext cx="6488050" cy="3901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1EF2B042-9444-9562-850B-E67191194B81}"/>
              </a:ext>
            </a:extLst>
          </p:cNvPr>
          <p:cNvGraphicFramePr>
            <a:graphicFrameLocks/>
          </p:cNvGraphicFramePr>
          <p:nvPr/>
        </p:nvGraphicFramePr>
        <p:xfrm>
          <a:off x="1132609" y="1649412"/>
          <a:ext cx="7180118" cy="41694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93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6DE2-A651-2B1A-30BE-6ED8657CADE8}"/>
              </a:ext>
            </a:extLst>
          </p:cNvPr>
          <p:cNvSpPr>
            <a:spLocks noGrp="1"/>
          </p:cNvSpPr>
          <p:nvPr>
            <p:ph type="title"/>
          </p:nvPr>
        </p:nvSpPr>
        <p:spPr>
          <a:xfrm>
            <a:off x="628650" y="420254"/>
            <a:ext cx="7886700" cy="521565"/>
          </a:xfrm>
        </p:spPr>
        <p:txBody>
          <a:bodyPr>
            <a:normAutofit/>
          </a:bodyPr>
          <a:lstStyle/>
          <a:p>
            <a:pPr algn="ctr"/>
            <a:r>
              <a:rPr lang="en-US" sz="2400" dirty="0"/>
              <a:t>KPI -11 Books Purchased-2020-23</a:t>
            </a:r>
          </a:p>
        </p:txBody>
      </p:sp>
      <p:graphicFrame>
        <p:nvGraphicFramePr>
          <p:cNvPr id="4" name="Content Placeholder 3">
            <a:extLst>
              <a:ext uri="{FF2B5EF4-FFF2-40B4-BE49-F238E27FC236}">
                <a16:creationId xmlns:a16="http://schemas.microsoft.com/office/drawing/2014/main" id="{823BF087-70D6-D180-7B0C-FFD5FC0590EC}"/>
              </a:ext>
            </a:extLst>
          </p:cNvPr>
          <p:cNvGraphicFramePr>
            <a:graphicFrameLocks noGrp="1"/>
          </p:cNvGraphicFramePr>
          <p:nvPr>
            <p:ph idx="1"/>
            <p:extLst>
              <p:ext uri="{D42A27DB-BD31-4B8C-83A1-F6EECF244321}">
                <p14:modId xmlns:p14="http://schemas.microsoft.com/office/powerpoint/2010/main" val="2565532063"/>
              </p:ext>
            </p:extLst>
          </p:nvPr>
        </p:nvGraphicFramePr>
        <p:xfrm>
          <a:off x="332509" y="1040532"/>
          <a:ext cx="8326583" cy="4644629"/>
        </p:xfrm>
        <a:graphic>
          <a:graphicData uri="http://schemas.openxmlformats.org/drawingml/2006/table">
            <a:tbl>
              <a:tblPr firstRow="1" firstCol="1" bandRow="1">
                <a:tableStyleId>{B301B821-A1FF-4177-AEE7-76D212191A09}</a:tableStyleId>
              </a:tblPr>
              <a:tblGrid>
                <a:gridCol w="523537">
                  <a:extLst>
                    <a:ext uri="{9D8B030D-6E8A-4147-A177-3AD203B41FA5}">
                      <a16:colId xmlns:a16="http://schemas.microsoft.com/office/drawing/2014/main" val="4154855378"/>
                    </a:ext>
                  </a:extLst>
                </a:gridCol>
                <a:gridCol w="2829263">
                  <a:extLst>
                    <a:ext uri="{9D8B030D-6E8A-4147-A177-3AD203B41FA5}">
                      <a16:colId xmlns:a16="http://schemas.microsoft.com/office/drawing/2014/main" val="1463631444"/>
                    </a:ext>
                  </a:extLst>
                </a:gridCol>
                <a:gridCol w="1607127">
                  <a:extLst>
                    <a:ext uri="{9D8B030D-6E8A-4147-A177-3AD203B41FA5}">
                      <a16:colId xmlns:a16="http://schemas.microsoft.com/office/drawing/2014/main" val="2327412974"/>
                    </a:ext>
                  </a:extLst>
                </a:gridCol>
                <a:gridCol w="1080655">
                  <a:extLst>
                    <a:ext uri="{9D8B030D-6E8A-4147-A177-3AD203B41FA5}">
                      <a16:colId xmlns:a16="http://schemas.microsoft.com/office/drawing/2014/main" val="1228138994"/>
                    </a:ext>
                  </a:extLst>
                </a:gridCol>
                <a:gridCol w="2286001">
                  <a:extLst>
                    <a:ext uri="{9D8B030D-6E8A-4147-A177-3AD203B41FA5}">
                      <a16:colId xmlns:a16="http://schemas.microsoft.com/office/drawing/2014/main" val="3957635402"/>
                    </a:ext>
                  </a:extLst>
                </a:gridCol>
              </a:tblGrid>
              <a:tr h="579798">
                <a:tc>
                  <a:txBody>
                    <a:bodyPr/>
                    <a:lstStyle/>
                    <a:p>
                      <a:pPr>
                        <a:lnSpc>
                          <a:spcPct val="150000"/>
                        </a:lnSpc>
                      </a:pPr>
                      <a:r>
                        <a:rPr lang="en-IN" sz="1400" dirty="0">
                          <a:effectLst/>
                        </a:rPr>
                        <a:t> </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50000"/>
                        </a:lnSpc>
                      </a:pPr>
                      <a:r>
                        <a:rPr lang="en-IN" sz="1400" dirty="0">
                          <a:effectLst/>
                        </a:rPr>
                        <a:t>Name of Book</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50000"/>
                        </a:lnSpc>
                      </a:pPr>
                      <a:r>
                        <a:rPr lang="en-IN" sz="1400" dirty="0">
                          <a:effectLst/>
                        </a:rPr>
                        <a:t>Author</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50000"/>
                        </a:lnSpc>
                      </a:pPr>
                      <a:r>
                        <a:rPr lang="en-IN" sz="1400" dirty="0">
                          <a:effectLst/>
                        </a:rPr>
                        <a:t>Copies purchased</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50000"/>
                        </a:lnSpc>
                      </a:pPr>
                      <a:r>
                        <a:rPr lang="en-IN" sz="1400" dirty="0">
                          <a:effectLst/>
                        </a:rPr>
                        <a:t>Publisher</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extLst>
                  <a:ext uri="{0D108BD9-81ED-4DB2-BD59-A6C34878D82A}">
                    <a16:rowId xmlns:a16="http://schemas.microsoft.com/office/drawing/2014/main" val="3258011013"/>
                  </a:ext>
                </a:extLst>
              </a:tr>
              <a:tr h="305512">
                <a:tc>
                  <a:txBody>
                    <a:bodyPr/>
                    <a:lstStyle/>
                    <a:p>
                      <a:pPr>
                        <a:lnSpc>
                          <a:spcPct val="150000"/>
                        </a:lnSpc>
                      </a:pPr>
                      <a:r>
                        <a:rPr lang="en-IN" sz="1400">
                          <a:effectLst/>
                        </a:rPr>
                        <a:t>1</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Biostatistics.                          </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err="1">
                          <a:effectLst/>
                        </a:rPr>
                        <a:t>Veerbala</a:t>
                      </a:r>
                      <a:r>
                        <a:rPr lang="en-IN" sz="1400" dirty="0">
                          <a:effectLst/>
                        </a:rPr>
                        <a:t> Rastogi.</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04 copies</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Meditech Publishers, Delhi</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extLst>
                  <a:ext uri="{0D108BD9-81ED-4DB2-BD59-A6C34878D82A}">
                    <a16:rowId xmlns:a16="http://schemas.microsoft.com/office/drawing/2014/main" val="1644340344"/>
                  </a:ext>
                </a:extLst>
              </a:tr>
              <a:tr h="407173">
                <a:tc>
                  <a:txBody>
                    <a:bodyPr/>
                    <a:lstStyle/>
                    <a:p>
                      <a:pPr>
                        <a:lnSpc>
                          <a:spcPct val="150000"/>
                        </a:lnSpc>
                      </a:pPr>
                      <a:r>
                        <a:rPr lang="en-IN" sz="1400">
                          <a:effectLst/>
                        </a:rPr>
                        <a:t>2</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Biotechnology: Expanding horizons.   </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B.D. Singh</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04 copies</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Kalyani Publishers, New Delhi.</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extLst>
                  <a:ext uri="{0D108BD9-81ED-4DB2-BD59-A6C34878D82A}">
                    <a16:rowId xmlns:a16="http://schemas.microsoft.com/office/drawing/2014/main" val="2287086812"/>
                  </a:ext>
                </a:extLst>
              </a:tr>
              <a:tr h="305512">
                <a:tc>
                  <a:txBody>
                    <a:bodyPr/>
                    <a:lstStyle/>
                    <a:p>
                      <a:pPr>
                        <a:lnSpc>
                          <a:spcPct val="150000"/>
                        </a:lnSpc>
                      </a:pPr>
                      <a:r>
                        <a:rPr lang="en-IN" sz="1400">
                          <a:effectLst/>
                        </a:rPr>
                        <a:t>3</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 Ecology and Environment.                </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P.D. Sharma</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04 copies</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Rastogi Publications, Meerut</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extLst>
                  <a:ext uri="{0D108BD9-81ED-4DB2-BD59-A6C34878D82A}">
                    <a16:rowId xmlns:a16="http://schemas.microsoft.com/office/drawing/2014/main" val="3238270033"/>
                  </a:ext>
                </a:extLst>
              </a:tr>
              <a:tr h="305512">
                <a:tc>
                  <a:txBody>
                    <a:bodyPr/>
                    <a:lstStyle/>
                    <a:p>
                      <a:pPr>
                        <a:lnSpc>
                          <a:spcPct val="150000"/>
                        </a:lnSpc>
                      </a:pPr>
                      <a:r>
                        <a:rPr lang="en-IN" sz="1400">
                          <a:effectLst/>
                        </a:rPr>
                        <a:t>4</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Cell and Molecular Biology.                  </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P.K. Gupta</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01 copy</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Rastogi Publications, Meerut</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extLst>
                  <a:ext uri="{0D108BD9-81ED-4DB2-BD59-A6C34878D82A}">
                    <a16:rowId xmlns:a16="http://schemas.microsoft.com/office/drawing/2014/main" val="2175729361"/>
                  </a:ext>
                </a:extLst>
              </a:tr>
              <a:tr h="305512">
                <a:tc>
                  <a:txBody>
                    <a:bodyPr/>
                    <a:lstStyle/>
                    <a:p>
                      <a:pPr>
                        <a:lnSpc>
                          <a:spcPct val="150000"/>
                        </a:lnSpc>
                      </a:pPr>
                      <a:r>
                        <a:rPr lang="en-IN" sz="1400">
                          <a:effectLst/>
                        </a:rPr>
                        <a:t>5</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Genetics.                                    </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Veer Bala Rastogi.</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01 copy</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Meditech Publishers, Delhi</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extLst>
                  <a:ext uri="{0D108BD9-81ED-4DB2-BD59-A6C34878D82A}">
                    <a16:rowId xmlns:a16="http://schemas.microsoft.com/office/drawing/2014/main" val="659695246"/>
                  </a:ext>
                </a:extLst>
              </a:tr>
              <a:tr h="407173">
                <a:tc>
                  <a:txBody>
                    <a:bodyPr/>
                    <a:lstStyle/>
                    <a:p>
                      <a:pPr>
                        <a:lnSpc>
                          <a:spcPct val="150000"/>
                        </a:lnSpc>
                      </a:pPr>
                      <a:r>
                        <a:rPr lang="en-IN" sz="1400">
                          <a:effectLst/>
                        </a:rPr>
                        <a:t>6</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 Cell and Molecular Biology.               </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De Robertis, E.D.P.</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01 copy</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LWWW (</a:t>
                      </a:r>
                      <a:r>
                        <a:rPr lang="en-IN" sz="1400" dirty="0" err="1">
                          <a:effectLst/>
                        </a:rPr>
                        <a:t>Lipincott</a:t>
                      </a:r>
                      <a:r>
                        <a:rPr lang="en-IN" sz="1400" dirty="0">
                          <a:effectLst/>
                        </a:rPr>
                        <a:t>, Wilkins and Williams)</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extLst>
                  <a:ext uri="{0D108BD9-81ED-4DB2-BD59-A6C34878D82A}">
                    <a16:rowId xmlns:a16="http://schemas.microsoft.com/office/drawing/2014/main" val="1731719156"/>
                  </a:ext>
                </a:extLst>
              </a:tr>
              <a:tr h="467989">
                <a:tc>
                  <a:txBody>
                    <a:bodyPr/>
                    <a:lstStyle/>
                    <a:p>
                      <a:pPr>
                        <a:lnSpc>
                          <a:spcPct val="150000"/>
                        </a:lnSpc>
                      </a:pPr>
                      <a:r>
                        <a:rPr lang="en-IN" sz="1400">
                          <a:effectLst/>
                        </a:rPr>
                        <a:t>7</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Molecular Biology and Biotechnology: Basic Experiments.       </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Bansal, M.P.</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01 copy</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The Energy and Research Institute, TERI</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extLst>
                  <a:ext uri="{0D108BD9-81ED-4DB2-BD59-A6C34878D82A}">
                    <a16:rowId xmlns:a16="http://schemas.microsoft.com/office/drawing/2014/main" val="3398318658"/>
                  </a:ext>
                </a:extLst>
              </a:tr>
              <a:tr h="407173">
                <a:tc>
                  <a:txBody>
                    <a:bodyPr/>
                    <a:lstStyle/>
                    <a:p>
                      <a:pPr>
                        <a:lnSpc>
                          <a:spcPct val="150000"/>
                        </a:lnSpc>
                      </a:pPr>
                      <a:r>
                        <a:rPr lang="en-IN" sz="1400">
                          <a:effectLst/>
                        </a:rPr>
                        <a:t>8</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Plant Physiology.	      </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Taiz, Z.</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01 copy</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err="1">
                          <a:effectLst/>
                        </a:rPr>
                        <a:t>Danima</a:t>
                      </a:r>
                      <a:r>
                        <a:rPr lang="en-IN" sz="1400" dirty="0">
                          <a:effectLst/>
                        </a:rPr>
                        <a:t> Publishing Corporation</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extLst>
                  <a:ext uri="{0D108BD9-81ED-4DB2-BD59-A6C34878D82A}">
                    <a16:rowId xmlns:a16="http://schemas.microsoft.com/office/drawing/2014/main" val="103720873"/>
                  </a:ext>
                </a:extLst>
              </a:tr>
              <a:tr h="407173">
                <a:tc>
                  <a:txBody>
                    <a:bodyPr/>
                    <a:lstStyle/>
                    <a:p>
                      <a:pPr>
                        <a:lnSpc>
                          <a:spcPct val="150000"/>
                        </a:lnSpc>
                      </a:pPr>
                      <a:r>
                        <a:rPr lang="en-IN" sz="1400">
                          <a:effectLst/>
                        </a:rPr>
                        <a:t>9</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 Fundamentals of Ecology.				</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Odum, E.P.</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01 copy</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Cambridge University Press</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extLst>
                  <a:ext uri="{0D108BD9-81ED-4DB2-BD59-A6C34878D82A}">
                    <a16:rowId xmlns:a16="http://schemas.microsoft.com/office/drawing/2014/main" val="1025406021"/>
                  </a:ext>
                </a:extLst>
              </a:tr>
              <a:tr h="630467">
                <a:tc>
                  <a:txBody>
                    <a:bodyPr/>
                    <a:lstStyle/>
                    <a:p>
                      <a:pPr>
                        <a:lnSpc>
                          <a:spcPct val="150000"/>
                        </a:lnSpc>
                      </a:pPr>
                      <a:r>
                        <a:rPr lang="en-IN" sz="1400">
                          <a:effectLst/>
                        </a:rPr>
                        <a:t>10</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Plant Tissue Culture: Practice and new experimental protocols.	</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err="1">
                          <a:effectLst/>
                        </a:rPr>
                        <a:t>Sathyanarayan</a:t>
                      </a:r>
                      <a:r>
                        <a:rPr lang="en-IN" sz="1400" dirty="0">
                          <a:effectLst/>
                        </a:rPr>
                        <a:t>, B.N. /</a:t>
                      </a:r>
                      <a:r>
                        <a:rPr lang="en-IN" sz="1400" dirty="0" err="1">
                          <a:effectLst/>
                        </a:rPr>
                        <a:t>D.B.Verghese</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a:effectLst/>
                        </a:rPr>
                        <a:t>01 copy</a:t>
                      </a:r>
                      <a:endParaRPr lang="en-IN"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tc>
                  <a:txBody>
                    <a:bodyPr/>
                    <a:lstStyle/>
                    <a:p>
                      <a:pPr>
                        <a:lnSpc>
                          <a:spcPct val="100000"/>
                        </a:lnSpc>
                      </a:pPr>
                      <a:r>
                        <a:rPr lang="en-IN" sz="1400" dirty="0">
                          <a:effectLst/>
                        </a:rPr>
                        <a:t>I.K. International</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071" marR="44071" marT="0" marB="0"/>
                </a:tc>
                <a:extLst>
                  <a:ext uri="{0D108BD9-81ED-4DB2-BD59-A6C34878D82A}">
                    <a16:rowId xmlns:a16="http://schemas.microsoft.com/office/drawing/2014/main" val="2621120512"/>
                  </a:ext>
                </a:extLst>
              </a:tr>
            </a:tbl>
          </a:graphicData>
        </a:graphic>
      </p:graphicFrame>
      <p:sp>
        <p:nvSpPr>
          <p:cNvPr id="5" name="TextBox 4">
            <a:extLst>
              <a:ext uri="{FF2B5EF4-FFF2-40B4-BE49-F238E27FC236}">
                <a16:creationId xmlns:a16="http://schemas.microsoft.com/office/drawing/2014/main" id="{BED8E8C4-A333-05F4-3C1D-F6DAD9E1DA96}"/>
              </a:ext>
            </a:extLst>
          </p:cNvPr>
          <p:cNvSpPr txBox="1"/>
          <p:nvPr/>
        </p:nvSpPr>
        <p:spPr>
          <a:xfrm>
            <a:off x="332509" y="5791200"/>
            <a:ext cx="8326583" cy="584775"/>
          </a:xfrm>
          <a:prstGeom prst="rect">
            <a:avLst/>
          </a:prstGeom>
          <a:noFill/>
        </p:spPr>
        <p:txBody>
          <a:bodyPr wrap="square" rtlCol="0">
            <a:spAutoFit/>
          </a:bodyPr>
          <a:lstStyle/>
          <a:p>
            <a:r>
              <a:rPr lang="en-US" sz="1600" dirty="0"/>
              <a:t>NEP-2020- Textbooks (Eng/Hindi) for Botany (11 titles) and Zoology (12 titles) were purchased in  multiple copies</a:t>
            </a:r>
          </a:p>
        </p:txBody>
      </p:sp>
    </p:spTree>
    <p:extLst>
      <p:ext uri="{BB962C8B-B14F-4D97-AF65-F5344CB8AC3E}">
        <p14:creationId xmlns:p14="http://schemas.microsoft.com/office/powerpoint/2010/main" val="2861701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AFAA1-674B-A6CC-F47B-3D83C3762921}"/>
              </a:ext>
            </a:extLst>
          </p:cNvPr>
          <p:cNvSpPr>
            <a:spLocks noGrp="1"/>
          </p:cNvSpPr>
          <p:nvPr>
            <p:ph type="title"/>
          </p:nvPr>
        </p:nvSpPr>
        <p:spPr>
          <a:xfrm>
            <a:off x="1089492" y="1444741"/>
            <a:ext cx="7018398" cy="1041901"/>
          </a:xfrm>
        </p:spPr>
        <p:txBody>
          <a:bodyPr>
            <a:normAutofit/>
          </a:bodyPr>
          <a:lstStyle/>
          <a:p>
            <a:r>
              <a:rPr lang="en-US" sz="3200" b="1" kern="0">
                <a:effectLst/>
                <a:latin typeface="Aptos" panose="020B0004020202020204" pitchFamily="34" charset="0"/>
                <a:ea typeface="Times New Roman" panose="02020603050405020304" pitchFamily="18" charset="0"/>
              </a:rPr>
              <a:t>Self</a:t>
            </a:r>
            <a:r>
              <a:rPr lang="en-US" sz="3200" b="1" kern="0" spc="-20">
                <a:effectLst/>
                <a:latin typeface="Aptos" panose="020B0004020202020204" pitchFamily="34" charset="0"/>
                <a:ea typeface="Times New Roman" panose="02020603050405020304" pitchFamily="18" charset="0"/>
              </a:rPr>
              <a:t> </a:t>
            </a:r>
            <a:r>
              <a:rPr lang="en-US" sz="3200" b="1" kern="0">
                <a:effectLst/>
                <a:latin typeface="Aptos" panose="020B0004020202020204" pitchFamily="34" charset="0"/>
                <a:ea typeface="Times New Roman" panose="02020603050405020304" pitchFamily="18" charset="0"/>
              </a:rPr>
              <a:t>–</a:t>
            </a:r>
            <a:r>
              <a:rPr lang="en-US" sz="3200" b="1" kern="0" spc="-20">
                <a:effectLst/>
                <a:latin typeface="Aptos" panose="020B0004020202020204" pitchFamily="34" charset="0"/>
                <a:ea typeface="Times New Roman" panose="02020603050405020304" pitchFamily="18" charset="0"/>
              </a:rPr>
              <a:t> </a:t>
            </a:r>
            <a:r>
              <a:rPr lang="en-US" sz="3200" b="1" kern="0">
                <a:effectLst/>
                <a:latin typeface="Aptos" panose="020B0004020202020204" pitchFamily="34" charset="0"/>
                <a:ea typeface="Times New Roman" panose="02020603050405020304" pitchFamily="18" charset="0"/>
              </a:rPr>
              <a:t>Evaluation</a:t>
            </a:r>
            <a:br>
              <a:rPr lang="en-IN" sz="3200" b="1" kern="0">
                <a:effectLst/>
                <a:latin typeface="Aptos" panose="020B0004020202020204" pitchFamily="34" charset="0"/>
                <a:ea typeface="Times New Roman" panose="02020603050405020304" pitchFamily="18" charset="0"/>
              </a:rPr>
            </a:br>
            <a:endParaRPr lang="en-US" sz="3200">
              <a:latin typeface="Aptos" panose="020B0004020202020204" pitchFamily="34" charset="0"/>
            </a:endParaRPr>
          </a:p>
        </p:txBody>
      </p:sp>
      <p:sp>
        <p:nvSpPr>
          <p:cNvPr id="6" name="Content Placeholder 5">
            <a:extLst>
              <a:ext uri="{FF2B5EF4-FFF2-40B4-BE49-F238E27FC236}">
                <a16:creationId xmlns:a16="http://schemas.microsoft.com/office/drawing/2014/main" id="{D949B8E2-59F3-D75C-A6D1-4235FE9E0797}"/>
              </a:ext>
            </a:extLst>
          </p:cNvPr>
          <p:cNvSpPr>
            <a:spLocks noGrp="1"/>
          </p:cNvSpPr>
          <p:nvPr>
            <p:ph sz="half" idx="1"/>
          </p:nvPr>
        </p:nvSpPr>
        <p:spPr>
          <a:xfrm>
            <a:off x="961953" y="2166314"/>
            <a:ext cx="3362493" cy="2699968"/>
          </a:xfrm>
        </p:spPr>
        <p:txBody>
          <a:bodyPr>
            <a:normAutofit/>
          </a:bodyPr>
          <a:lstStyle/>
          <a:p>
            <a:pPr marL="0" indent="0">
              <a:buNone/>
            </a:pPr>
            <a:r>
              <a:rPr lang="en-US" sz="1700" b="1" dirty="0"/>
              <a:t>Objectives Proposed</a:t>
            </a:r>
          </a:p>
          <a:p>
            <a:r>
              <a:rPr lang="en-US" sz="1700" dirty="0"/>
              <a:t> Quality Education</a:t>
            </a:r>
          </a:p>
          <a:p>
            <a:r>
              <a:rPr lang="en-US" sz="1700" dirty="0"/>
              <a:t>Academic Trips</a:t>
            </a:r>
          </a:p>
          <a:p>
            <a:r>
              <a:rPr lang="en-US" sz="1700" dirty="0"/>
              <a:t>Creativity and Scientific Temper</a:t>
            </a:r>
          </a:p>
          <a:p>
            <a:r>
              <a:rPr lang="en-US" sz="1700" dirty="0"/>
              <a:t>Engagement in Academic Extra curricular activities.</a:t>
            </a:r>
          </a:p>
          <a:p>
            <a:r>
              <a:rPr lang="en-US" sz="1700" dirty="0"/>
              <a:t>Collaborative Seminars and Workshop</a:t>
            </a:r>
          </a:p>
        </p:txBody>
      </p:sp>
      <p:sp>
        <p:nvSpPr>
          <p:cNvPr id="7" name="Content Placeholder 6">
            <a:extLst>
              <a:ext uri="{FF2B5EF4-FFF2-40B4-BE49-F238E27FC236}">
                <a16:creationId xmlns:a16="http://schemas.microsoft.com/office/drawing/2014/main" id="{B8B44774-F2C4-2479-45E0-99A4FE9B23CB}"/>
              </a:ext>
            </a:extLst>
          </p:cNvPr>
          <p:cNvSpPr>
            <a:spLocks noGrp="1"/>
          </p:cNvSpPr>
          <p:nvPr>
            <p:ph sz="half" idx="2"/>
          </p:nvPr>
        </p:nvSpPr>
        <p:spPr>
          <a:xfrm>
            <a:off x="4596473" y="2166314"/>
            <a:ext cx="3415875" cy="2699968"/>
          </a:xfrm>
        </p:spPr>
        <p:txBody>
          <a:bodyPr>
            <a:normAutofit/>
          </a:bodyPr>
          <a:lstStyle/>
          <a:p>
            <a:pPr marL="0" indent="0">
              <a:buNone/>
            </a:pPr>
            <a:r>
              <a:rPr lang="en-US" sz="1700" b="1" dirty="0"/>
              <a:t>Objectives Achieved</a:t>
            </a:r>
          </a:p>
          <a:p>
            <a:r>
              <a:rPr lang="en-US" sz="1700" dirty="0"/>
              <a:t>70%</a:t>
            </a:r>
          </a:p>
          <a:p>
            <a:r>
              <a:rPr lang="en-US" sz="1700" dirty="0"/>
              <a:t>35%</a:t>
            </a:r>
          </a:p>
          <a:p>
            <a:r>
              <a:rPr lang="en-US" sz="1700" dirty="0"/>
              <a:t>70%</a:t>
            </a:r>
          </a:p>
          <a:p>
            <a:r>
              <a:rPr lang="en-US" sz="1700" dirty="0"/>
              <a:t>80%</a:t>
            </a:r>
          </a:p>
          <a:p>
            <a:pPr marL="0" indent="0">
              <a:buNone/>
            </a:pPr>
            <a:endParaRPr lang="en-US" sz="1700" dirty="0"/>
          </a:p>
          <a:p>
            <a:r>
              <a:rPr lang="en-US" sz="1700" dirty="0"/>
              <a:t>75%</a:t>
            </a:r>
          </a:p>
        </p:txBody>
      </p:sp>
      <p:sp>
        <p:nvSpPr>
          <p:cNvPr id="8" name="TextBox 7">
            <a:extLst>
              <a:ext uri="{FF2B5EF4-FFF2-40B4-BE49-F238E27FC236}">
                <a16:creationId xmlns:a16="http://schemas.microsoft.com/office/drawing/2014/main" id="{244B2A4F-2525-0C2B-79EC-2EB2A6F718DB}"/>
              </a:ext>
            </a:extLst>
          </p:cNvPr>
          <p:cNvSpPr txBox="1"/>
          <p:nvPr/>
        </p:nvSpPr>
        <p:spPr>
          <a:xfrm>
            <a:off x="1288473" y="4867936"/>
            <a:ext cx="6238817" cy="369332"/>
          </a:xfrm>
          <a:prstGeom prst="rect">
            <a:avLst/>
          </a:prstGeom>
          <a:noFill/>
        </p:spPr>
        <p:txBody>
          <a:bodyPr wrap="square" rtlCol="0">
            <a:spAutoFit/>
          </a:bodyPr>
          <a:lstStyle/>
          <a:p>
            <a:r>
              <a:rPr lang="en-US" b="1" dirty="0"/>
              <a:t>FUTURE: College would like to apply for second  time.</a:t>
            </a:r>
          </a:p>
        </p:txBody>
      </p:sp>
    </p:spTree>
    <p:extLst>
      <p:ext uri="{BB962C8B-B14F-4D97-AF65-F5344CB8AC3E}">
        <p14:creationId xmlns:p14="http://schemas.microsoft.com/office/powerpoint/2010/main" val="11675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D9553A-CD25-6B53-9D6D-C202C46F0D68}"/>
              </a:ext>
            </a:extLst>
          </p:cNvPr>
          <p:cNvSpPr>
            <a:spLocks noGrp="1"/>
          </p:cNvSpPr>
          <p:nvPr>
            <p:ph sz="half" idx="1"/>
          </p:nvPr>
        </p:nvSpPr>
        <p:spPr>
          <a:xfrm>
            <a:off x="571500" y="1133376"/>
            <a:ext cx="3886200" cy="4422298"/>
          </a:xfrm>
        </p:spPr>
        <p:txBody>
          <a:bodyPr>
            <a:normAutofit fontScale="92500" lnSpcReduction="10000"/>
          </a:bodyPr>
          <a:lstStyle/>
          <a:p>
            <a:pPr marL="0" indent="0">
              <a:buNone/>
            </a:pPr>
            <a:r>
              <a:rPr lang="en-US" b="1" dirty="0"/>
              <a:t>Proposed</a:t>
            </a:r>
          </a:p>
          <a:p>
            <a:pPr marL="457200" indent="-457200">
              <a:buFont typeface="+mj-lt"/>
              <a:buAutoNum type="arabicPeriod"/>
            </a:pPr>
            <a:r>
              <a:rPr lang="en-IN" dirty="0"/>
              <a:t>ELISA Unit -01*</a:t>
            </a:r>
          </a:p>
          <a:p>
            <a:pPr marL="457200" indent="-457200">
              <a:buFont typeface="+mj-lt"/>
              <a:buAutoNum type="arabicPeriod"/>
            </a:pPr>
            <a:r>
              <a:rPr lang="en-IN" dirty="0"/>
              <a:t>PCR -01 </a:t>
            </a:r>
          </a:p>
          <a:p>
            <a:pPr marL="457200" indent="-457200">
              <a:buFont typeface="+mj-lt"/>
              <a:buAutoNum type="arabicPeriod"/>
            </a:pPr>
            <a:r>
              <a:rPr lang="en-IN" dirty="0"/>
              <a:t>Trans Illuminator -2</a:t>
            </a:r>
            <a:endParaRPr lang="en-US" dirty="0"/>
          </a:p>
          <a:p>
            <a:pPr marL="457200" indent="-457200">
              <a:buFont typeface="+mj-lt"/>
              <a:buAutoNum type="arabicPeriod"/>
            </a:pPr>
            <a:r>
              <a:rPr lang="en-IN" dirty="0"/>
              <a:t>Gel Electrophoresis Units- 06</a:t>
            </a:r>
            <a:endParaRPr lang="en-US" dirty="0"/>
          </a:p>
          <a:p>
            <a:pPr marL="457200" indent="-457200">
              <a:buFont typeface="+mj-lt"/>
              <a:buAutoNum type="arabicPeriod"/>
            </a:pPr>
            <a:r>
              <a:rPr lang="en-IN" dirty="0"/>
              <a:t>Micropipettes -10	</a:t>
            </a:r>
            <a:endParaRPr lang="en-US" dirty="0"/>
          </a:p>
          <a:p>
            <a:pPr marL="457200" indent="-457200">
              <a:buFont typeface="+mj-lt"/>
              <a:buAutoNum type="arabicPeriod"/>
            </a:pPr>
            <a:r>
              <a:rPr lang="en-IN" dirty="0"/>
              <a:t>Centrifuge -02</a:t>
            </a:r>
            <a:endParaRPr lang="en-US" dirty="0"/>
          </a:p>
          <a:p>
            <a:pPr marL="457200" indent="-457200">
              <a:buFont typeface="+mj-lt"/>
              <a:buAutoNum type="arabicPeriod"/>
            </a:pPr>
            <a:r>
              <a:rPr lang="en-IN" dirty="0"/>
              <a:t>Bact. Shaker incubator</a:t>
            </a:r>
            <a:endParaRPr lang="en-US" dirty="0"/>
          </a:p>
          <a:p>
            <a:pPr marL="457200" indent="-457200">
              <a:buFont typeface="+mj-lt"/>
              <a:buAutoNum type="arabicPeriod"/>
            </a:pPr>
            <a:r>
              <a:rPr lang="en-IN" dirty="0"/>
              <a:t>Laminar Flow System	-01**</a:t>
            </a:r>
            <a:endParaRPr lang="en-US" dirty="0"/>
          </a:p>
          <a:p>
            <a:pPr marL="457200" indent="-457200">
              <a:buFont typeface="+mj-lt"/>
              <a:buAutoNum type="arabicPeriod"/>
            </a:pPr>
            <a:r>
              <a:rPr lang="en-IN" dirty="0"/>
              <a:t>Water baths -04</a:t>
            </a:r>
            <a:endParaRPr lang="en-US" dirty="0"/>
          </a:p>
          <a:p>
            <a:pPr marL="457200" indent="-457200">
              <a:buFont typeface="+mj-lt"/>
              <a:buAutoNum type="arabicPeriod"/>
            </a:pPr>
            <a:r>
              <a:rPr lang="en-IN" dirty="0"/>
              <a:t>B.O.D. Unit  -01</a:t>
            </a:r>
            <a:endParaRPr lang="en-US" dirty="0"/>
          </a:p>
          <a:p>
            <a:pPr marL="457200" indent="-457200">
              <a:buFont typeface="+mj-lt"/>
              <a:buAutoNum type="arabicPeriod"/>
            </a:pPr>
            <a:r>
              <a:rPr lang="en-IN" dirty="0"/>
              <a:t>Microtome</a:t>
            </a:r>
          </a:p>
          <a:p>
            <a:pPr marL="457200" indent="-457200">
              <a:buFont typeface="+mj-lt"/>
              <a:buAutoNum type="arabicPeriod"/>
            </a:pPr>
            <a:r>
              <a:rPr lang="en-IN" dirty="0"/>
              <a:t>B.P. Instruments (10)</a:t>
            </a:r>
          </a:p>
        </p:txBody>
      </p:sp>
      <p:sp>
        <p:nvSpPr>
          <p:cNvPr id="4" name="Content Placeholder 3">
            <a:extLst>
              <a:ext uri="{FF2B5EF4-FFF2-40B4-BE49-F238E27FC236}">
                <a16:creationId xmlns:a16="http://schemas.microsoft.com/office/drawing/2014/main" id="{F0DE2B67-D110-4457-7362-418E79CC337E}"/>
              </a:ext>
            </a:extLst>
          </p:cNvPr>
          <p:cNvSpPr>
            <a:spLocks noGrp="1"/>
          </p:cNvSpPr>
          <p:nvPr>
            <p:ph sz="half" idx="2"/>
          </p:nvPr>
        </p:nvSpPr>
        <p:spPr>
          <a:xfrm>
            <a:off x="4686300" y="1069721"/>
            <a:ext cx="3886200" cy="4700059"/>
          </a:xfrm>
        </p:spPr>
        <p:txBody>
          <a:bodyPr>
            <a:normAutofit fontScale="92500" lnSpcReduction="10000"/>
          </a:bodyPr>
          <a:lstStyle/>
          <a:p>
            <a:pPr marL="0" indent="0">
              <a:buNone/>
            </a:pPr>
            <a:r>
              <a:rPr lang="en-US" b="1" dirty="0"/>
              <a:t>Purchased</a:t>
            </a:r>
          </a:p>
          <a:p>
            <a:pPr marL="457200" indent="-457200">
              <a:buFont typeface="+mj-lt"/>
              <a:buAutoNum type="arabicPeriod"/>
            </a:pPr>
            <a:r>
              <a:rPr lang="en-US" dirty="0"/>
              <a:t>Digital Microscope -01 unit*</a:t>
            </a:r>
          </a:p>
          <a:p>
            <a:pPr marL="457200" indent="-457200">
              <a:buFont typeface="+mj-lt"/>
              <a:buAutoNum type="arabicPeriod"/>
            </a:pPr>
            <a:r>
              <a:rPr lang="en-US" dirty="0"/>
              <a:t>PCR-     01unit</a:t>
            </a:r>
          </a:p>
          <a:p>
            <a:pPr marL="457200" indent="-457200">
              <a:buFont typeface="+mj-lt"/>
              <a:buAutoNum type="arabicPeriod"/>
            </a:pPr>
            <a:r>
              <a:rPr lang="en-US" dirty="0"/>
              <a:t>UV TransIlluminator-02 unit</a:t>
            </a:r>
          </a:p>
          <a:p>
            <a:pPr marL="457200" indent="-457200">
              <a:buFont typeface="+mj-lt"/>
              <a:buAutoNum type="arabicPeriod"/>
            </a:pPr>
            <a:r>
              <a:rPr lang="en-US" dirty="0"/>
              <a:t>Gel Electrophoresis Unit – 04 </a:t>
            </a:r>
          </a:p>
          <a:p>
            <a:pPr marL="457200" indent="-457200">
              <a:buFont typeface="+mj-lt"/>
              <a:buAutoNum type="arabicPeriod"/>
            </a:pPr>
            <a:r>
              <a:rPr lang="en-US" dirty="0"/>
              <a:t>Micropipette- 04 unit</a:t>
            </a:r>
          </a:p>
          <a:p>
            <a:pPr marL="457200" indent="-457200">
              <a:buFont typeface="+mj-lt"/>
              <a:buAutoNum type="arabicPeriod"/>
            </a:pPr>
            <a:r>
              <a:rPr lang="en-US" dirty="0"/>
              <a:t>Centrifuge- 02 unit</a:t>
            </a:r>
          </a:p>
          <a:p>
            <a:pPr marL="457200" indent="-457200">
              <a:buFont typeface="+mj-lt"/>
              <a:buAutoNum type="arabicPeriod"/>
            </a:pPr>
            <a:r>
              <a:rPr lang="en-US" dirty="0"/>
              <a:t>Shaker Incubator-01 unit</a:t>
            </a:r>
          </a:p>
          <a:p>
            <a:pPr marL="457200" indent="-457200">
              <a:buFont typeface="+mj-lt"/>
              <a:buAutoNum type="arabicPeriod"/>
            </a:pPr>
            <a:r>
              <a:rPr lang="en-US" dirty="0"/>
              <a:t>BOD Incubator-01 unit</a:t>
            </a:r>
          </a:p>
          <a:p>
            <a:pPr marL="457200" indent="-457200">
              <a:buFont typeface="+mj-lt"/>
              <a:buAutoNum type="arabicPeriod"/>
            </a:pPr>
            <a:r>
              <a:rPr lang="en-US" dirty="0"/>
              <a:t>Waterbath-04 unit</a:t>
            </a:r>
          </a:p>
          <a:p>
            <a:pPr marL="457200" indent="-457200">
              <a:buFont typeface="+mj-lt"/>
              <a:buAutoNum type="arabicPeriod"/>
            </a:pPr>
            <a:r>
              <a:rPr lang="en-US" dirty="0"/>
              <a:t>Microtome-01 unit</a:t>
            </a:r>
          </a:p>
          <a:p>
            <a:pPr marL="457200" indent="-457200">
              <a:buFont typeface="+mj-lt"/>
              <a:buAutoNum type="arabicPeriod"/>
            </a:pPr>
            <a:r>
              <a:rPr lang="en-US" dirty="0"/>
              <a:t>Digital B.P- 06 unit</a:t>
            </a:r>
          </a:p>
          <a:p>
            <a:pPr marL="457200" indent="-457200">
              <a:buFont typeface="+mj-lt"/>
              <a:buAutoNum type="arabicPeriod"/>
            </a:pPr>
            <a:r>
              <a:rPr lang="en-US" dirty="0"/>
              <a:t>Analog B.P-10 unit</a:t>
            </a:r>
          </a:p>
          <a:p>
            <a:pPr marL="0" indent="0">
              <a:buNone/>
            </a:pPr>
            <a:endParaRPr lang="en-US" dirty="0"/>
          </a:p>
        </p:txBody>
      </p:sp>
      <p:sp>
        <p:nvSpPr>
          <p:cNvPr id="5" name="Title 1">
            <a:extLst>
              <a:ext uri="{FF2B5EF4-FFF2-40B4-BE49-F238E27FC236}">
                <a16:creationId xmlns:a16="http://schemas.microsoft.com/office/drawing/2014/main" id="{12B5DEF5-85CF-2FD7-D531-B9658067D2E5}"/>
              </a:ext>
            </a:extLst>
          </p:cNvPr>
          <p:cNvSpPr txBox="1">
            <a:spLocks/>
          </p:cNvSpPr>
          <p:nvPr/>
        </p:nvSpPr>
        <p:spPr>
          <a:xfrm>
            <a:off x="571500" y="292352"/>
            <a:ext cx="7886700" cy="77736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a:t>Instruments: Zoology</a:t>
            </a:r>
          </a:p>
        </p:txBody>
      </p:sp>
      <p:sp>
        <p:nvSpPr>
          <p:cNvPr id="7" name="TextBox 6">
            <a:extLst>
              <a:ext uri="{FF2B5EF4-FFF2-40B4-BE49-F238E27FC236}">
                <a16:creationId xmlns:a16="http://schemas.microsoft.com/office/drawing/2014/main" id="{759EFE0B-6EA9-8F9A-C907-9D3CEE31791B}"/>
              </a:ext>
            </a:extLst>
          </p:cNvPr>
          <p:cNvSpPr txBox="1"/>
          <p:nvPr/>
        </p:nvSpPr>
        <p:spPr>
          <a:xfrm>
            <a:off x="571500" y="5585114"/>
            <a:ext cx="3380509" cy="369332"/>
          </a:xfrm>
          <a:prstGeom prst="rect">
            <a:avLst/>
          </a:prstGeom>
          <a:noFill/>
        </p:spPr>
        <p:txBody>
          <a:bodyPr wrap="square" rtlCol="0">
            <a:spAutoFit/>
          </a:bodyPr>
          <a:lstStyle/>
          <a:p>
            <a:r>
              <a:rPr lang="en-US" dirty="0"/>
              <a:t>Sanctioned Cost- 10,00000.00</a:t>
            </a:r>
          </a:p>
        </p:txBody>
      </p:sp>
      <p:sp>
        <p:nvSpPr>
          <p:cNvPr id="8" name="TextBox 7">
            <a:extLst>
              <a:ext uri="{FF2B5EF4-FFF2-40B4-BE49-F238E27FC236}">
                <a16:creationId xmlns:a16="http://schemas.microsoft.com/office/drawing/2014/main" id="{18897BAE-374E-4A84-0D06-1D82B8638A8F}"/>
              </a:ext>
            </a:extLst>
          </p:cNvPr>
          <p:cNvSpPr txBox="1"/>
          <p:nvPr/>
        </p:nvSpPr>
        <p:spPr>
          <a:xfrm>
            <a:off x="4686300" y="5603613"/>
            <a:ext cx="3380509" cy="369332"/>
          </a:xfrm>
          <a:prstGeom prst="rect">
            <a:avLst/>
          </a:prstGeom>
          <a:noFill/>
        </p:spPr>
        <p:txBody>
          <a:bodyPr wrap="square" rtlCol="0">
            <a:spAutoFit/>
          </a:bodyPr>
          <a:lstStyle/>
          <a:p>
            <a:r>
              <a:rPr lang="en-US" dirty="0"/>
              <a:t>Total Cost- 976708.50</a:t>
            </a:r>
          </a:p>
        </p:txBody>
      </p:sp>
      <p:sp>
        <p:nvSpPr>
          <p:cNvPr id="2" name="TextBox 1">
            <a:extLst>
              <a:ext uri="{FF2B5EF4-FFF2-40B4-BE49-F238E27FC236}">
                <a16:creationId xmlns:a16="http://schemas.microsoft.com/office/drawing/2014/main" id="{3D0E0B12-BF43-DE5C-868E-11F8C499B483}"/>
              </a:ext>
            </a:extLst>
          </p:cNvPr>
          <p:cNvSpPr txBox="1"/>
          <p:nvPr/>
        </p:nvSpPr>
        <p:spPr>
          <a:xfrm flipH="1">
            <a:off x="571498" y="5983886"/>
            <a:ext cx="3654138" cy="692497"/>
          </a:xfrm>
          <a:prstGeom prst="rect">
            <a:avLst/>
          </a:prstGeom>
          <a:noFill/>
        </p:spPr>
        <p:txBody>
          <a:bodyPr wrap="square" rtlCol="0">
            <a:spAutoFit/>
          </a:bodyPr>
          <a:lstStyle/>
          <a:p>
            <a:r>
              <a:rPr lang="en-US" sz="1300" dirty="0"/>
              <a:t>*Instrument not purchased due to over costing</a:t>
            </a:r>
          </a:p>
          <a:p>
            <a:r>
              <a:rPr lang="en-US" sz="1300" dirty="0"/>
              <a:t>** Instrument not purchased as department has 2 units already</a:t>
            </a:r>
          </a:p>
        </p:txBody>
      </p:sp>
      <p:sp>
        <p:nvSpPr>
          <p:cNvPr id="6" name="TextBox 5">
            <a:extLst>
              <a:ext uri="{FF2B5EF4-FFF2-40B4-BE49-F238E27FC236}">
                <a16:creationId xmlns:a16="http://schemas.microsoft.com/office/drawing/2014/main" id="{5AEDD512-6FFB-8254-D710-1C8859A8F337}"/>
              </a:ext>
            </a:extLst>
          </p:cNvPr>
          <p:cNvSpPr txBox="1"/>
          <p:nvPr/>
        </p:nvSpPr>
        <p:spPr>
          <a:xfrm>
            <a:off x="4824848" y="6083912"/>
            <a:ext cx="3654136" cy="492443"/>
          </a:xfrm>
          <a:prstGeom prst="rect">
            <a:avLst/>
          </a:prstGeom>
          <a:noFill/>
        </p:spPr>
        <p:txBody>
          <a:bodyPr wrap="square" rtlCol="0">
            <a:spAutoFit/>
          </a:bodyPr>
          <a:lstStyle/>
          <a:p>
            <a:r>
              <a:rPr lang="en-US" sz="1300" dirty="0"/>
              <a:t>*Instrument purchased after due permission process</a:t>
            </a:r>
          </a:p>
        </p:txBody>
      </p:sp>
    </p:spTree>
    <p:extLst>
      <p:ext uri="{BB962C8B-B14F-4D97-AF65-F5344CB8AC3E}">
        <p14:creationId xmlns:p14="http://schemas.microsoft.com/office/powerpoint/2010/main" val="4096150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0F03-562E-57BC-534D-56EFA190586A}"/>
              </a:ext>
            </a:extLst>
          </p:cNvPr>
          <p:cNvSpPr>
            <a:spLocks noGrp="1"/>
          </p:cNvSpPr>
          <p:nvPr>
            <p:ph type="title"/>
          </p:nvPr>
        </p:nvSpPr>
        <p:spPr>
          <a:xfrm>
            <a:off x="628650" y="365126"/>
            <a:ext cx="7516090" cy="770947"/>
          </a:xfrm>
        </p:spPr>
        <p:txBody>
          <a:bodyPr/>
          <a:lstStyle/>
          <a:p>
            <a:pPr algn="ctr"/>
            <a:r>
              <a:rPr lang="en-US" dirty="0"/>
              <a:t>After Grant -2023-24- Students Project</a:t>
            </a:r>
          </a:p>
        </p:txBody>
      </p:sp>
      <p:sp>
        <p:nvSpPr>
          <p:cNvPr id="3" name="Content Placeholder 2">
            <a:extLst>
              <a:ext uri="{FF2B5EF4-FFF2-40B4-BE49-F238E27FC236}">
                <a16:creationId xmlns:a16="http://schemas.microsoft.com/office/drawing/2014/main" id="{B517F048-58CE-ABC6-7D5C-E19B9A0BAFDD}"/>
              </a:ext>
            </a:extLst>
          </p:cNvPr>
          <p:cNvSpPr>
            <a:spLocks noGrp="1"/>
          </p:cNvSpPr>
          <p:nvPr>
            <p:ph sz="half" idx="1"/>
          </p:nvPr>
        </p:nvSpPr>
        <p:spPr>
          <a:xfrm>
            <a:off x="628649" y="1825625"/>
            <a:ext cx="7379277" cy="4351338"/>
          </a:xfrm>
        </p:spPr>
        <p:txBody>
          <a:bodyPr/>
          <a:lstStyle/>
          <a:p>
            <a:r>
              <a:rPr lang="en-US" dirty="0"/>
              <a:t>Students Projects -</a:t>
            </a:r>
          </a:p>
        </p:txBody>
      </p:sp>
      <p:graphicFrame>
        <p:nvGraphicFramePr>
          <p:cNvPr id="5" name="Table 4">
            <a:extLst>
              <a:ext uri="{FF2B5EF4-FFF2-40B4-BE49-F238E27FC236}">
                <a16:creationId xmlns:a16="http://schemas.microsoft.com/office/drawing/2014/main" id="{DA8BFA75-0A38-C414-B877-60AAA85508C0}"/>
              </a:ext>
            </a:extLst>
          </p:cNvPr>
          <p:cNvGraphicFramePr>
            <a:graphicFrameLocks noGrp="1"/>
          </p:cNvGraphicFramePr>
          <p:nvPr>
            <p:extLst>
              <p:ext uri="{D42A27DB-BD31-4B8C-83A1-F6EECF244321}">
                <p14:modId xmlns:p14="http://schemas.microsoft.com/office/powerpoint/2010/main" val="3341357708"/>
              </p:ext>
            </p:extLst>
          </p:nvPr>
        </p:nvGraphicFramePr>
        <p:xfrm>
          <a:off x="628649" y="1173875"/>
          <a:ext cx="7516091" cy="4867839"/>
        </p:xfrm>
        <a:graphic>
          <a:graphicData uri="http://schemas.openxmlformats.org/drawingml/2006/table">
            <a:tbl>
              <a:tblPr firstRow="1" firstCol="1" bandRow="1">
                <a:tableStyleId>{0505E3EF-67EA-436B-97B2-0124C06EBD24}</a:tableStyleId>
              </a:tblPr>
              <a:tblGrid>
                <a:gridCol w="946228">
                  <a:extLst>
                    <a:ext uri="{9D8B030D-6E8A-4147-A177-3AD203B41FA5}">
                      <a16:colId xmlns:a16="http://schemas.microsoft.com/office/drawing/2014/main" val="3788229422"/>
                    </a:ext>
                  </a:extLst>
                </a:gridCol>
                <a:gridCol w="6569863">
                  <a:extLst>
                    <a:ext uri="{9D8B030D-6E8A-4147-A177-3AD203B41FA5}">
                      <a16:colId xmlns:a16="http://schemas.microsoft.com/office/drawing/2014/main" val="971207783"/>
                    </a:ext>
                  </a:extLst>
                </a:gridCol>
              </a:tblGrid>
              <a:tr h="554903">
                <a:tc>
                  <a:txBody>
                    <a:bodyPr/>
                    <a:lstStyle/>
                    <a:p>
                      <a:pPr algn="ctr">
                        <a:lnSpc>
                          <a:spcPct val="150000"/>
                        </a:lnSpc>
                      </a:pPr>
                      <a:r>
                        <a:rPr lang="en-US" sz="1800" kern="100" dirty="0">
                          <a:effectLst/>
                        </a:rPr>
                        <a:t>S.N.</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tc>
                  <a:txBody>
                    <a:bodyPr/>
                    <a:lstStyle/>
                    <a:p>
                      <a:pPr algn="ctr">
                        <a:lnSpc>
                          <a:spcPct val="150000"/>
                        </a:lnSpc>
                      </a:pPr>
                      <a:r>
                        <a:rPr lang="en-US" sz="1800" kern="100" dirty="0">
                          <a:effectLst/>
                        </a:rPr>
                        <a:t>Title of Projects</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extLst>
                  <a:ext uri="{0D108BD9-81ED-4DB2-BD59-A6C34878D82A}">
                    <a16:rowId xmlns:a16="http://schemas.microsoft.com/office/drawing/2014/main" val="287539718"/>
                  </a:ext>
                </a:extLst>
              </a:tr>
              <a:tr h="927652">
                <a:tc>
                  <a:txBody>
                    <a:bodyPr/>
                    <a:lstStyle/>
                    <a:p>
                      <a:pPr algn="ctr">
                        <a:lnSpc>
                          <a:spcPct val="150000"/>
                        </a:lnSpc>
                      </a:pPr>
                      <a:r>
                        <a:rPr lang="en-US" sz="1800" kern="100" dirty="0">
                          <a:effectLst/>
                        </a:rPr>
                        <a:t>1</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tc>
                  <a:txBody>
                    <a:bodyPr/>
                    <a:lstStyle/>
                    <a:p>
                      <a:pPr algn="l">
                        <a:lnSpc>
                          <a:spcPct val="100000"/>
                        </a:lnSpc>
                      </a:pPr>
                      <a:r>
                        <a:rPr lang="en-IN" sz="1800" kern="100" dirty="0">
                          <a:effectLst/>
                        </a:rPr>
                        <a:t>Studies on the physical and chemical parameters of different water bodies for assessing the water quality from selected localities of Northern India.</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extLst>
                  <a:ext uri="{0D108BD9-81ED-4DB2-BD59-A6C34878D82A}">
                    <a16:rowId xmlns:a16="http://schemas.microsoft.com/office/drawing/2014/main" val="955982162"/>
                  </a:ext>
                </a:extLst>
              </a:tr>
              <a:tr h="402629">
                <a:tc>
                  <a:txBody>
                    <a:bodyPr/>
                    <a:lstStyle/>
                    <a:p>
                      <a:pPr algn="ctr">
                        <a:lnSpc>
                          <a:spcPct val="150000"/>
                        </a:lnSpc>
                      </a:pPr>
                      <a:r>
                        <a:rPr lang="en-US" sz="1800" kern="100" dirty="0">
                          <a:effectLst/>
                        </a:rPr>
                        <a:t>2</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tc>
                  <a:txBody>
                    <a:bodyPr/>
                    <a:lstStyle/>
                    <a:p>
                      <a:pPr algn="l">
                        <a:lnSpc>
                          <a:spcPct val="100000"/>
                        </a:lnSpc>
                      </a:pPr>
                      <a:r>
                        <a:rPr lang="en-IN" sz="1800" kern="100" dirty="0">
                          <a:effectLst/>
                        </a:rPr>
                        <a:t>Study and </a:t>
                      </a:r>
                      <a:r>
                        <a:rPr lang="en-IN" sz="1800" kern="100" dirty="0" err="1">
                          <a:effectLst/>
                        </a:rPr>
                        <a:t>characterstics</a:t>
                      </a:r>
                      <a:r>
                        <a:rPr lang="en-IN" sz="1800" kern="100" dirty="0">
                          <a:effectLst/>
                        </a:rPr>
                        <a:t> of Ayurvedic Oils and oil based </a:t>
                      </a:r>
                      <a:r>
                        <a:rPr lang="en-IN" sz="1800" kern="100" dirty="0" err="1">
                          <a:effectLst/>
                        </a:rPr>
                        <a:t>paon</a:t>
                      </a:r>
                      <a:r>
                        <a:rPr lang="en-IN" sz="1800" kern="100" dirty="0">
                          <a:effectLst/>
                        </a:rPr>
                        <a:t> </a:t>
                      </a:r>
                      <a:r>
                        <a:rPr lang="en-IN" sz="1800" kern="100" dirty="0" err="1">
                          <a:effectLst/>
                        </a:rPr>
                        <a:t>balm,m</a:t>
                      </a:r>
                      <a:r>
                        <a:rPr lang="en-IN" sz="1800" kern="100" dirty="0">
                          <a:effectLst/>
                        </a:rPr>
                        <a:t> Digestive supplements /herbal teas </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extLst>
                  <a:ext uri="{0D108BD9-81ED-4DB2-BD59-A6C34878D82A}">
                    <a16:rowId xmlns:a16="http://schemas.microsoft.com/office/drawing/2014/main" val="641616471"/>
                  </a:ext>
                </a:extLst>
              </a:tr>
              <a:tr h="678026">
                <a:tc>
                  <a:txBody>
                    <a:bodyPr/>
                    <a:lstStyle/>
                    <a:p>
                      <a:pPr algn="ctr">
                        <a:lnSpc>
                          <a:spcPct val="150000"/>
                        </a:lnSpc>
                      </a:pPr>
                      <a:r>
                        <a:rPr lang="en-US" sz="1800" kern="100" dirty="0">
                          <a:effectLst/>
                        </a:rPr>
                        <a:t>3</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tc>
                  <a:txBody>
                    <a:bodyPr/>
                    <a:lstStyle/>
                    <a:p>
                      <a:pPr algn="l">
                        <a:lnSpc>
                          <a:spcPct val="100000"/>
                        </a:lnSpc>
                      </a:pPr>
                      <a:r>
                        <a:rPr lang="en-IN" sz="1800" kern="100" dirty="0">
                          <a:effectLst/>
                        </a:rPr>
                        <a:t>Creating Awareness for Conservation of  Bio- diversity through Popular Science Communication Tools- Social- Media.</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extLst>
                  <a:ext uri="{0D108BD9-81ED-4DB2-BD59-A6C34878D82A}">
                    <a16:rowId xmlns:a16="http://schemas.microsoft.com/office/drawing/2014/main" val="2607494975"/>
                  </a:ext>
                </a:extLst>
              </a:tr>
              <a:tr h="655546">
                <a:tc>
                  <a:txBody>
                    <a:bodyPr/>
                    <a:lstStyle/>
                    <a:p>
                      <a:pPr algn="ctr">
                        <a:lnSpc>
                          <a:spcPct val="150000"/>
                        </a:lnSpc>
                      </a:pPr>
                      <a:r>
                        <a:rPr lang="en-US" sz="1800" kern="100" dirty="0">
                          <a:effectLst/>
                        </a:rPr>
                        <a:t>4</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tc>
                  <a:txBody>
                    <a:bodyPr/>
                    <a:lstStyle/>
                    <a:p>
                      <a:pPr algn="l">
                        <a:lnSpc>
                          <a:spcPct val="100000"/>
                        </a:lnSpc>
                      </a:pPr>
                      <a:r>
                        <a:rPr lang="en-IN" sz="1800" kern="100" dirty="0">
                          <a:effectLst/>
                        </a:rPr>
                        <a:t>To Study the Rate of Seed Germination as Affected by the Different Biofertilizer Mixed in Soil in Different Vegetables Crops.</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extLst>
                  <a:ext uri="{0D108BD9-81ED-4DB2-BD59-A6C34878D82A}">
                    <a16:rowId xmlns:a16="http://schemas.microsoft.com/office/drawing/2014/main" val="1126537586"/>
                  </a:ext>
                </a:extLst>
              </a:tr>
              <a:tr h="954432">
                <a:tc>
                  <a:txBody>
                    <a:bodyPr/>
                    <a:lstStyle/>
                    <a:p>
                      <a:pPr algn="ctr">
                        <a:lnSpc>
                          <a:spcPct val="150000"/>
                        </a:lnSpc>
                      </a:pPr>
                      <a:r>
                        <a:rPr lang="en-US" sz="1800" kern="100" dirty="0">
                          <a:effectLst/>
                        </a:rPr>
                        <a:t>7</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tc>
                  <a:txBody>
                    <a:bodyPr/>
                    <a:lstStyle/>
                    <a:p>
                      <a:pPr algn="l">
                        <a:lnSpc>
                          <a:spcPct val="100000"/>
                        </a:lnSpc>
                      </a:pPr>
                      <a:r>
                        <a:rPr lang="en-US" sz="1800" kern="100" dirty="0">
                          <a:effectLst/>
                        </a:rPr>
                        <a:t>Diversity of Stomatal Indices in some species of some Dicotyledonae and </a:t>
                      </a:r>
                      <a:r>
                        <a:rPr lang="en-US" sz="1800" kern="100" dirty="0" err="1">
                          <a:effectLst/>
                        </a:rPr>
                        <a:t>Monocotyledonae</a:t>
                      </a:r>
                      <a:r>
                        <a:rPr lang="en-US" sz="1800" kern="100" dirty="0">
                          <a:effectLst/>
                        </a:rPr>
                        <a:t> from selected localities of Aligarh, U.P.</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extLst>
                  <a:ext uri="{0D108BD9-81ED-4DB2-BD59-A6C34878D82A}">
                    <a16:rowId xmlns:a16="http://schemas.microsoft.com/office/drawing/2014/main" val="1122136400"/>
                  </a:ext>
                </a:extLst>
              </a:tr>
              <a:tr h="449281">
                <a:tc>
                  <a:txBody>
                    <a:bodyPr/>
                    <a:lstStyle/>
                    <a:p>
                      <a:pPr algn="ctr">
                        <a:lnSpc>
                          <a:spcPct val="150000"/>
                        </a:lnSpc>
                      </a:pPr>
                      <a:r>
                        <a:rPr lang="en-US" sz="1800" kern="100" dirty="0">
                          <a:effectLst/>
                        </a:rPr>
                        <a:t>11</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tc>
                  <a:txBody>
                    <a:bodyPr/>
                    <a:lstStyle/>
                    <a:p>
                      <a:pPr algn="l">
                        <a:lnSpc>
                          <a:spcPct val="100000"/>
                        </a:lnSpc>
                      </a:pPr>
                      <a:r>
                        <a:rPr lang="en-US" sz="1800" kern="100" dirty="0">
                          <a:effectLst/>
                        </a:rPr>
                        <a:t>Study on Structural Characteristics of Some Selected Pollen Grains.</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0836" marR="40836" marT="0" marB="0"/>
                </a:tc>
                <a:extLst>
                  <a:ext uri="{0D108BD9-81ED-4DB2-BD59-A6C34878D82A}">
                    <a16:rowId xmlns:a16="http://schemas.microsoft.com/office/drawing/2014/main" val="3231865263"/>
                  </a:ext>
                </a:extLst>
              </a:tr>
            </a:tbl>
          </a:graphicData>
        </a:graphic>
      </p:graphicFrame>
    </p:spTree>
    <p:extLst>
      <p:ext uri="{BB962C8B-B14F-4D97-AF65-F5344CB8AC3E}">
        <p14:creationId xmlns:p14="http://schemas.microsoft.com/office/powerpoint/2010/main" val="17093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6168" y="4025668"/>
            <a:ext cx="4729498" cy="923330"/>
          </a:xfrm>
          <a:prstGeom prst="rect">
            <a:avLst/>
          </a:prstGeom>
          <a:noFill/>
        </p:spPr>
        <p:txBody>
          <a:bodyPr wrap="squar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venir Black Oblique"/>
                <a:cs typeface="Avenir Black Oblique"/>
              </a:rPr>
              <a:t>Thank you !</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Picture 4"/>
          <p:cNvPicPr>
            <a:picLocks noChangeAspect="1"/>
          </p:cNvPicPr>
          <p:nvPr/>
        </p:nvPicPr>
        <p:blipFill>
          <a:blip r:embed="rId2"/>
          <a:stretch>
            <a:fillRect/>
          </a:stretch>
        </p:blipFill>
        <p:spPr>
          <a:xfrm>
            <a:off x="2420056" y="827374"/>
            <a:ext cx="4395610" cy="3235169"/>
          </a:xfrm>
          <a:prstGeom prst="rect">
            <a:avLst/>
          </a:prstGeom>
        </p:spPr>
      </p:pic>
    </p:spTree>
    <p:extLst>
      <p:ext uri="{BB962C8B-B14F-4D97-AF65-F5344CB8AC3E}">
        <p14:creationId xmlns:p14="http://schemas.microsoft.com/office/powerpoint/2010/main" val="4193937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E4E6-F990-FC92-588F-01E4DC040275}"/>
              </a:ext>
            </a:extLst>
          </p:cNvPr>
          <p:cNvSpPr>
            <a:spLocks noGrp="1"/>
          </p:cNvSpPr>
          <p:nvPr>
            <p:ph type="title"/>
          </p:nvPr>
        </p:nvSpPr>
        <p:spPr>
          <a:xfrm>
            <a:off x="3574473" y="259686"/>
            <a:ext cx="1795896" cy="618547"/>
          </a:xfrm>
        </p:spPr>
        <p:txBody>
          <a:bodyPr>
            <a:normAutofit fontScale="90000"/>
          </a:bodyPr>
          <a:lstStyle/>
          <a:p>
            <a:r>
              <a:rPr lang="en-US" sz="2400" dirty="0"/>
              <a:t>KPI-8 Publications  </a:t>
            </a:r>
          </a:p>
        </p:txBody>
      </p:sp>
      <p:sp>
        <p:nvSpPr>
          <p:cNvPr id="3" name="Content Placeholder 2">
            <a:extLst>
              <a:ext uri="{FF2B5EF4-FFF2-40B4-BE49-F238E27FC236}">
                <a16:creationId xmlns:a16="http://schemas.microsoft.com/office/drawing/2014/main" id="{4ED93485-892A-E4A5-F371-4AD013826260}"/>
              </a:ext>
            </a:extLst>
          </p:cNvPr>
          <p:cNvSpPr>
            <a:spLocks noGrp="1"/>
          </p:cNvSpPr>
          <p:nvPr>
            <p:ph sz="half" idx="1"/>
          </p:nvPr>
        </p:nvSpPr>
        <p:spPr>
          <a:xfrm>
            <a:off x="592136" y="1761524"/>
            <a:ext cx="3843772" cy="4473021"/>
          </a:xfrm>
        </p:spPr>
        <p:txBody>
          <a:bodyPr>
            <a:normAutofit fontScale="92500"/>
          </a:bodyPr>
          <a:lstStyle/>
          <a:p>
            <a:pPr marL="0" indent="0">
              <a:lnSpc>
                <a:spcPts val="2460"/>
              </a:lnSpc>
              <a:buNone/>
            </a:pPr>
            <a:r>
              <a:rPr lang="en-IN" sz="1900" b="1" dirty="0">
                <a:solidFill>
                  <a:srgbClr val="000000"/>
                </a:solidFill>
                <a:effectLst/>
                <a:latin typeface="Aptos" panose="020B0004020202020204" pitchFamily="34" charset="0"/>
                <a:ea typeface="Calibri" panose="020F0502020204030204" pitchFamily="34" charset="0"/>
              </a:rPr>
              <a:t>Botany</a:t>
            </a:r>
            <a:r>
              <a:rPr lang="en-IN" sz="1900" dirty="0">
                <a:solidFill>
                  <a:srgbClr val="000000"/>
                </a:solidFill>
                <a:effectLst/>
                <a:latin typeface="Aptos" panose="020B0004020202020204" pitchFamily="34" charset="0"/>
                <a:ea typeface="Calibri" panose="020F0502020204030204" pitchFamily="34" charset="0"/>
              </a:rPr>
              <a:t>- Rekha Arya ( 2021). Medicinal Plants and Drug Discovery: The Journey from Ethnobotany to Pharmacology p.22-26. International Journal Engineering and applied sciences, 9 (3). ISSN -2322-0821.</a:t>
            </a:r>
          </a:p>
          <a:p>
            <a:pPr marL="0" indent="0">
              <a:lnSpc>
                <a:spcPts val="2460"/>
              </a:lnSpc>
              <a:buNone/>
            </a:pPr>
            <a:r>
              <a:rPr lang="en-IN" dirty="0">
                <a:solidFill>
                  <a:srgbClr val="000000"/>
                </a:solidFill>
                <a:effectLst/>
                <a:latin typeface="Aptos" panose="020B0004020202020204" pitchFamily="34" charset="0"/>
                <a:ea typeface="Calibri" panose="020F0502020204030204" pitchFamily="34" charset="0"/>
              </a:rPr>
              <a:t> </a:t>
            </a:r>
            <a:r>
              <a:rPr lang="en-IN" b="1" dirty="0">
                <a:solidFill>
                  <a:srgbClr val="000000"/>
                </a:solidFill>
                <a:effectLst/>
                <a:latin typeface="Aptos" panose="020B0004020202020204" pitchFamily="34" charset="0"/>
                <a:ea typeface="Times New Roman" panose="02020603050405020304" pitchFamily="18" charset="0"/>
              </a:rPr>
              <a:t>Zoology</a:t>
            </a:r>
            <a:r>
              <a:rPr lang="en-IN" dirty="0">
                <a:solidFill>
                  <a:srgbClr val="000000"/>
                </a:solidFill>
                <a:effectLst/>
                <a:latin typeface="Aptos" panose="020B0004020202020204" pitchFamily="34" charset="0"/>
                <a:ea typeface="Times New Roman" panose="02020603050405020304" pitchFamily="18" charset="0"/>
              </a:rPr>
              <a:t>- Padma Saxena (2022) Student’s perspective on the online and offline teaching methods. International Journal of Management, Technology and Engineering. XIL, PP20-30. ISSN-2249-7455</a:t>
            </a:r>
            <a:endParaRPr lang="en-IN" dirty="0">
              <a:effectLst/>
              <a:latin typeface="Aptos" panose="020B0004020202020204" pitchFamily="34" charset="0"/>
              <a:ea typeface="Times New Roman" panose="02020603050405020304" pitchFamily="18" charset="0"/>
            </a:endParaRPr>
          </a:p>
          <a:p>
            <a:pPr>
              <a:lnSpc>
                <a:spcPts val="2460"/>
              </a:lnSpc>
            </a:pPr>
            <a:endParaRPr lang="en-IN" sz="1800" dirty="0">
              <a:solidFill>
                <a:srgbClr val="000000"/>
              </a:solidFill>
              <a:effectLst/>
              <a:latin typeface="Aptos" panose="020B0004020202020204" pitchFamily="34" charset="0"/>
              <a:ea typeface="Calibri" panose="020F0502020204030204" pitchFamily="34" charset="0"/>
            </a:endParaRPr>
          </a:p>
          <a:p>
            <a:pPr marL="0" indent="0">
              <a:buNone/>
            </a:pPr>
            <a:endParaRPr lang="en-US" dirty="0"/>
          </a:p>
        </p:txBody>
      </p:sp>
      <p:sp>
        <p:nvSpPr>
          <p:cNvPr id="4" name="Content Placeholder 3">
            <a:extLst>
              <a:ext uri="{FF2B5EF4-FFF2-40B4-BE49-F238E27FC236}">
                <a16:creationId xmlns:a16="http://schemas.microsoft.com/office/drawing/2014/main" id="{1098A957-3480-9E3A-9592-78F912AF2367}"/>
              </a:ext>
            </a:extLst>
          </p:cNvPr>
          <p:cNvSpPr>
            <a:spLocks noGrp="1"/>
          </p:cNvSpPr>
          <p:nvPr>
            <p:ph sz="half" idx="2"/>
          </p:nvPr>
        </p:nvSpPr>
        <p:spPr>
          <a:xfrm>
            <a:off x="4892459" y="999446"/>
            <a:ext cx="3399414" cy="537875"/>
          </a:xfrm>
        </p:spPr>
        <p:txBody>
          <a:bodyPr>
            <a:noAutofit/>
          </a:bodyPr>
          <a:lstStyle/>
          <a:p>
            <a:pPr marL="0" indent="0">
              <a:buNone/>
            </a:pPr>
            <a:r>
              <a:rPr lang="en-US" sz="2400" dirty="0"/>
              <a:t> Book and Book Chapter</a:t>
            </a:r>
          </a:p>
        </p:txBody>
      </p:sp>
      <p:sp>
        <p:nvSpPr>
          <p:cNvPr id="5" name="TextBox 4">
            <a:extLst>
              <a:ext uri="{FF2B5EF4-FFF2-40B4-BE49-F238E27FC236}">
                <a16:creationId xmlns:a16="http://schemas.microsoft.com/office/drawing/2014/main" id="{9EDABDD0-D4FE-9F9B-24FD-958F3E3C0B4C}"/>
              </a:ext>
            </a:extLst>
          </p:cNvPr>
          <p:cNvSpPr txBox="1"/>
          <p:nvPr/>
        </p:nvSpPr>
        <p:spPr>
          <a:xfrm>
            <a:off x="4472421" y="1761523"/>
            <a:ext cx="4251541" cy="4224683"/>
          </a:xfrm>
          <a:prstGeom prst="rect">
            <a:avLst/>
          </a:prstGeom>
          <a:noFill/>
        </p:spPr>
        <p:txBody>
          <a:bodyPr wrap="square" rtlCol="0">
            <a:spAutoFit/>
          </a:bodyPr>
          <a:lstStyle/>
          <a:p>
            <a:pPr lvl="1">
              <a:lnSpc>
                <a:spcPts val="2700"/>
              </a:lnSpc>
            </a:pPr>
            <a:r>
              <a:rPr lang="en-IN" b="1" dirty="0">
                <a:solidFill>
                  <a:srgbClr val="000000"/>
                </a:solidFill>
                <a:effectLst/>
                <a:latin typeface="Aptos" panose="020B0004020202020204" pitchFamily="34" charset="0"/>
                <a:ea typeface="Calibri" panose="020F0502020204030204" pitchFamily="34" charset="0"/>
              </a:rPr>
              <a:t>Botany</a:t>
            </a:r>
            <a:r>
              <a:rPr lang="en-IN" dirty="0">
                <a:solidFill>
                  <a:srgbClr val="000000"/>
                </a:solidFill>
                <a:effectLst/>
                <a:latin typeface="Aptos" panose="020B0004020202020204" pitchFamily="34" charset="0"/>
                <a:ea typeface="Calibri" panose="020F0502020204030204" pitchFamily="34" charset="0"/>
              </a:rPr>
              <a:t>- Rekha Arya. (2021). Molecular Biology and Biochemistry, PP.114. </a:t>
            </a:r>
            <a:r>
              <a:rPr lang="en-IN" dirty="0" err="1">
                <a:solidFill>
                  <a:srgbClr val="000000"/>
                </a:solidFill>
                <a:effectLst/>
                <a:latin typeface="Aptos" panose="020B0004020202020204" pitchFamily="34" charset="0"/>
                <a:ea typeface="Calibri" panose="020F0502020204030204" pitchFamily="34" charset="0"/>
              </a:rPr>
              <a:t>Litho</a:t>
            </a:r>
            <a:r>
              <a:rPr lang="en-IN" dirty="0">
                <a:solidFill>
                  <a:srgbClr val="000000"/>
                </a:solidFill>
                <a:effectLst/>
                <a:latin typeface="Aptos" panose="020B0004020202020204" pitchFamily="34" charset="0"/>
                <a:ea typeface="Calibri" panose="020F0502020204030204" pitchFamily="34" charset="0"/>
              </a:rPr>
              <a:t> Colour Printers, Aligarh.</a:t>
            </a:r>
            <a:r>
              <a:rPr lang="en-IN" b="1" dirty="0">
                <a:solidFill>
                  <a:srgbClr val="000000"/>
                </a:solidFill>
                <a:effectLst/>
                <a:latin typeface="Aptos" panose="020B0004020202020204" pitchFamily="34" charset="0"/>
                <a:ea typeface="Calibri" panose="020F0502020204030204" pitchFamily="34" charset="0"/>
              </a:rPr>
              <a:t>       </a:t>
            </a:r>
          </a:p>
          <a:p>
            <a:pPr lvl="1">
              <a:lnSpc>
                <a:spcPts val="2700"/>
              </a:lnSpc>
            </a:pPr>
            <a:r>
              <a:rPr lang="en-IN" b="1" dirty="0">
                <a:solidFill>
                  <a:srgbClr val="000000"/>
                </a:solidFill>
                <a:latin typeface="Aptos" panose="020B0004020202020204" pitchFamily="34" charset="0"/>
                <a:ea typeface="Calibri" panose="020F0502020204030204" pitchFamily="34" charset="0"/>
              </a:rPr>
              <a:t>Zoology + Botany</a:t>
            </a:r>
          </a:p>
          <a:p>
            <a:pPr lvl="1">
              <a:lnSpc>
                <a:spcPts val="2700"/>
              </a:lnSpc>
            </a:pPr>
            <a:r>
              <a:rPr lang="en-IN" b="1" dirty="0">
                <a:solidFill>
                  <a:srgbClr val="000000"/>
                </a:solidFill>
                <a:effectLst/>
                <a:latin typeface="Aptos" panose="020B0004020202020204" pitchFamily="34" charset="0"/>
                <a:ea typeface="Calibri" panose="020F0502020204030204" pitchFamily="34" charset="0"/>
              </a:rPr>
              <a:t> </a:t>
            </a:r>
            <a:r>
              <a:rPr lang="en-IN" dirty="0">
                <a:solidFill>
                  <a:srgbClr val="000000"/>
                </a:solidFill>
                <a:effectLst/>
                <a:latin typeface="Aptos" panose="020B0004020202020204" pitchFamily="34" charset="0"/>
                <a:ea typeface="Times New Roman" panose="02020603050405020304" pitchFamily="18" charset="0"/>
              </a:rPr>
              <a:t>Ms. Soni Singh, </a:t>
            </a:r>
            <a:r>
              <a:rPr lang="en-IN" dirty="0" err="1">
                <a:solidFill>
                  <a:srgbClr val="000000"/>
                </a:solidFill>
                <a:effectLst/>
                <a:latin typeface="Aptos" panose="020B0004020202020204" pitchFamily="34" charset="0"/>
                <a:ea typeface="Times New Roman" panose="02020603050405020304" pitchFamily="18" charset="0"/>
              </a:rPr>
              <a:t>Dr.</a:t>
            </a:r>
            <a:r>
              <a:rPr lang="en-IN" dirty="0">
                <a:solidFill>
                  <a:srgbClr val="000000"/>
                </a:solidFill>
                <a:effectLst/>
                <a:latin typeface="Aptos" panose="020B0004020202020204" pitchFamily="34" charset="0"/>
                <a:ea typeface="Times New Roman" panose="02020603050405020304" pitchFamily="18" charset="0"/>
              </a:rPr>
              <a:t> </a:t>
            </a:r>
            <a:r>
              <a:rPr lang="en-IN" dirty="0" err="1">
                <a:solidFill>
                  <a:srgbClr val="000000"/>
                </a:solidFill>
                <a:effectLst/>
                <a:latin typeface="Aptos" panose="020B0004020202020204" pitchFamily="34" charset="0"/>
                <a:ea typeface="Times New Roman" panose="02020603050405020304" pitchFamily="18" charset="0"/>
              </a:rPr>
              <a:t>Beenu</a:t>
            </a:r>
            <a:r>
              <a:rPr lang="en-IN" dirty="0">
                <a:solidFill>
                  <a:srgbClr val="000000"/>
                </a:solidFill>
                <a:effectLst/>
                <a:latin typeface="Aptos" panose="020B0004020202020204" pitchFamily="34" charset="0"/>
                <a:ea typeface="Times New Roman" panose="02020603050405020304" pitchFamily="18" charset="0"/>
              </a:rPr>
              <a:t> Tripathi , Prof. Rekha Arya (2023). Application of ICT in teaching of Biology in Use of ICT Tools in Higher Education (Eds Prof. Sharmila Sharma and </a:t>
            </a:r>
            <a:r>
              <a:rPr lang="en-IN" dirty="0" err="1">
                <a:solidFill>
                  <a:srgbClr val="000000"/>
                </a:solidFill>
                <a:effectLst/>
                <a:latin typeface="Aptos" panose="020B0004020202020204" pitchFamily="34" charset="0"/>
                <a:ea typeface="Times New Roman" panose="02020603050405020304" pitchFamily="18" charset="0"/>
              </a:rPr>
              <a:t>Dr.</a:t>
            </a:r>
            <a:r>
              <a:rPr lang="en-IN" dirty="0">
                <a:solidFill>
                  <a:srgbClr val="000000"/>
                </a:solidFill>
                <a:effectLst/>
                <a:latin typeface="Aptos" panose="020B0004020202020204" pitchFamily="34" charset="0"/>
                <a:ea typeface="Times New Roman" panose="02020603050405020304" pitchFamily="18" charset="0"/>
              </a:rPr>
              <a:t> Mamta Srivastava). </a:t>
            </a:r>
            <a:r>
              <a:rPr lang="en-IN" dirty="0">
                <a:solidFill>
                  <a:srgbClr val="000000"/>
                </a:solidFill>
                <a:latin typeface="Aptos" panose="020B0004020202020204" pitchFamily="34" charset="0"/>
                <a:ea typeface="Times New Roman" panose="02020603050405020304" pitchFamily="18" charset="0"/>
              </a:rPr>
              <a:t> </a:t>
            </a:r>
            <a:r>
              <a:rPr lang="en-IN" dirty="0">
                <a:solidFill>
                  <a:srgbClr val="000000"/>
                </a:solidFill>
                <a:effectLst/>
                <a:latin typeface="Aptos" panose="020B0004020202020204" pitchFamily="34" charset="0"/>
                <a:ea typeface="Times New Roman" panose="02020603050405020304" pitchFamily="18" charset="0"/>
              </a:rPr>
              <a:t>p 1-11. Published by </a:t>
            </a:r>
            <a:r>
              <a:rPr lang="en-IN" dirty="0" err="1">
                <a:solidFill>
                  <a:srgbClr val="000000"/>
                </a:solidFill>
                <a:effectLst/>
                <a:latin typeface="Aptos" panose="020B0004020202020204" pitchFamily="34" charset="0"/>
                <a:ea typeface="Times New Roman" panose="02020603050405020304" pitchFamily="18" charset="0"/>
              </a:rPr>
              <a:t>Yiking</a:t>
            </a:r>
            <a:r>
              <a:rPr lang="en-IN" dirty="0">
                <a:solidFill>
                  <a:srgbClr val="000000"/>
                </a:solidFill>
                <a:effectLst/>
                <a:latin typeface="Aptos" panose="020B0004020202020204" pitchFamily="34" charset="0"/>
                <a:ea typeface="Times New Roman" panose="02020603050405020304" pitchFamily="18" charset="0"/>
              </a:rPr>
              <a:t>  Books, Jaipur.</a:t>
            </a:r>
            <a:endParaRPr lang="en-IN" dirty="0">
              <a:effectLst/>
              <a:latin typeface="Aptos" panose="020B0004020202020204" pitchFamily="34" charset="0"/>
              <a:ea typeface="Times New Roman" panose="02020603050405020304" pitchFamily="18" charset="0"/>
            </a:endParaRPr>
          </a:p>
        </p:txBody>
      </p:sp>
      <p:sp>
        <p:nvSpPr>
          <p:cNvPr id="7" name="Content Placeholder 3">
            <a:extLst>
              <a:ext uri="{FF2B5EF4-FFF2-40B4-BE49-F238E27FC236}">
                <a16:creationId xmlns:a16="http://schemas.microsoft.com/office/drawing/2014/main" id="{F533F612-66DF-C8A4-3C7F-5C7988E02764}"/>
              </a:ext>
            </a:extLst>
          </p:cNvPr>
          <p:cNvSpPr txBox="1">
            <a:spLocks/>
          </p:cNvSpPr>
          <p:nvPr/>
        </p:nvSpPr>
        <p:spPr>
          <a:xfrm>
            <a:off x="592136" y="999446"/>
            <a:ext cx="2525137" cy="53787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a:t>    Journals</a:t>
            </a:r>
          </a:p>
        </p:txBody>
      </p:sp>
    </p:spTree>
    <p:extLst>
      <p:ext uri="{BB962C8B-B14F-4D97-AF65-F5344CB8AC3E}">
        <p14:creationId xmlns:p14="http://schemas.microsoft.com/office/powerpoint/2010/main" val="3794342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14DAE6-EBBC-8D36-33AE-0BA2FF20B8C5}"/>
              </a:ext>
            </a:extLst>
          </p:cNvPr>
          <p:cNvSpPr>
            <a:spLocks noGrp="1"/>
          </p:cNvSpPr>
          <p:nvPr>
            <p:ph type="title"/>
          </p:nvPr>
        </p:nvSpPr>
        <p:spPr>
          <a:xfrm>
            <a:off x="512990" y="256921"/>
            <a:ext cx="7910945" cy="603653"/>
          </a:xfrm>
        </p:spPr>
        <p:txBody>
          <a:bodyPr>
            <a:normAutofit fontScale="90000"/>
          </a:bodyPr>
          <a:lstStyle/>
          <a:p>
            <a:r>
              <a:rPr lang="en-US" sz="3200" b="1" dirty="0">
                <a:latin typeface="Aptos" panose="020B0004020202020204" pitchFamily="34" charset="0"/>
              </a:rPr>
              <a:t>GRANT PERIOD CORRESPONDS TO PANDEMIC</a:t>
            </a:r>
          </a:p>
        </p:txBody>
      </p:sp>
      <p:sp>
        <p:nvSpPr>
          <p:cNvPr id="7" name="Content Placeholder 6">
            <a:extLst>
              <a:ext uri="{FF2B5EF4-FFF2-40B4-BE49-F238E27FC236}">
                <a16:creationId xmlns:a16="http://schemas.microsoft.com/office/drawing/2014/main" id="{17905A95-40D6-C393-2185-906C2C3CD9DC}"/>
              </a:ext>
            </a:extLst>
          </p:cNvPr>
          <p:cNvSpPr>
            <a:spLocks noGrp="1"/>
          </p:cNvSpPr>
          <p:nvPr>
            <p:ph sz="half" idx="1"/>
          </p:nvPr>
        </p:nvSpPr>
        <p:spPr>
          <a:xfrm>
            <a:off x="658834" y="1324457"/>
            <a:ext cx="3809628" cy="4525963"/>
          </a:xfrm>
        </p:spPr>
        <p:txBody>
          <a:bodyPr>
            <a:normAutofit/>
          </a:bodyPr>
          <a:lstStyle/>
          <a:p>
            <a:r>
              <a:rPr lang="en-US" sz="2000" dirty="0">
                <a:latin typeface="Aptos" panose="020B0004020202020204" pitchFamily="34" charset="0"/>
              </a:rPr>
              <a:t>PROS-</a:t>
            </a:r>
          </a:p>
          <a:p>
            <a:endParaRPr lang="en-US" sz="2000" dirty="0">
              <a:solidFill>
                <a:srgbClr val="008855"/>
              </a:solidFill>
              <a:latin typeface="Aptos" panose="020B0004020202020204" pitchFamily="34" charset="0"/>
            </a:endParaRPr>
          </a:p>
          <a:p>
            <a:endParaRPr lang="en-US" sz="2000" dirty="0">
              <a:solidFill>
                <a:srgbClr val="008855"/>
              </a:solidFill>
              <a:latin typeface="Aptos" panose="020B0004020202020204" pitchFamily="34" charset="0"/>
            </a:endParaRPr>
          </a:p>
          <a:p>
            <a:endParaRPr lang="en-US" sz="2000" dirty="0">
              <a:solidFill>
                <a:srgbClr val="008855"/>
              </a:solidFill>
              <a:latin typeface="Aptos" panose="020B0004020202020204" pitchFamily="34" charset="0"/>
            </a:endParaRPr>
          </a:p>
          <a:p>
            <a:r>
              <a:rPr lang="en-US" sz="2000" dirty="0">
                <a:solidFill>
                  <a:srgbClr val="A00000"/>
                </a:solidFill>
                <a:latin typeface="Aptos" panose="020B0004020202020204" pitchFamily="34" charset="0"/>
              </a:rPr>
              <a:t> </a:t>
            </a:r>
          </a:p>
          <a:p>
            <a:endParaRPr lang="en-US" sz="2000" dirty="0"/>
          </a:p>
        </p:txBody>
      </p:sp>
      <p:sp>
        <p:nvSpPr>
          <p:cNvPr id="16" name="Rectangle 2">
            <a:extLst>
              <a:ext uri="{FF2B5EF4-FFF2-40B4-BE49-F238E27FC236}">
                <a16:creationId xmlns:a16="http://schemas.microsoft.com/office/drawing/2014/main" id="{2BD8C367-EF93-46AA-C2D3-A691EB06B9B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Diagram 21">
            <a:extLst>
              <a:ext uri="{FF2B5EF4-FFF2-40B4-BE49-F238E27FC236}">
                <a16:creationId xmlns:a16="http://schemas.microsoft.com/office/drawing/2014/main" id="{987CDA13-2DD9-0229-C8D5-8222C8C55A04}"/>
              </a:ext>
            </a:extLst>
          </p:cNvPr>
          <p:cNvGraphicFramePr/>
          <p:nvPr/>
        </p:nvGraphicFramePr>
        <p:xfrm>
          <a:off x="512990" y="1928456"/>
          <a:ext cx="3809628" cy="4222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0" name="Diagram 29">
            <a:extLst>
              <a:ext uri="{FF2B5EF4-FFF2-40B4-BE49-F238E27FC236}">
                <a16:creationId xmlns:a16="http://schemas.microsoft.com/office/drawing/2014/main" id="{80822D51-EC26-95AD-DB0D-BD9729266276}"/>
              </a:ext>
            </a:extLst>
          </p:cNvPr>
          <p:cNvGraphicFramePr/>
          <p:nvPr/>
        </p:nvGraphicFramePr>
        <p:xfrm>
          <a:off x="4572000" y="1970435"/>
          <a:ext cx="4336473" cy="42229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1" name="TextBox 30">
            <a:extLst>
              <a:ext uri="{FF2B5EF4-FFF2-40B4-BE49-F238E27FC236}">
                <a16:creationId xmlns:a16="http://schemas.microsoft.com/office/drawing/2014/main" id="{8F2F7F3D-11AF-1038-30F2-592DD4A1827C}"/>
              </a:ext>
            </a:extLst>
          </p:cNvPr>
          <p:cNvSpPr txBox="1"/>
          <p:nvPr/>
        </p:nvSpPr>
        <p:spPr>
          <a:xfrm>
            <a:off x="5126182" y="1324457"/>
            <a:ext cx="900546" cy="369332"/>
          </a:xfrm>
          <a:prstGeom prst="rect">
            <a:avLst/>
          </a:prstGeom>
          <a:noFill/>
        </p:spPr>
        <p:txBody>
          <a:bodyPr wrap="square" rtlCol="0">
            <a:spAutoFit/>
          </a:bodyPr>
          <a:lstStyle/>
          <a:p>
            <a:r>
              <a:rPr lang="en-US" b="1" dirty="0">
                <a:latin typeface="Aptos" panose="020B0004020202020204" pitchFamily="34" charset="0"/>
              </a:rPr>
              <a:t>CONS</a:t>
            </a:r>
          </a:p>
        </p:txBody>
      </p:sp>
      <p:pic>
        <p:nvPicPr>
          <p:cNvPr id="2" name="Picture 2" descr="what is gem portal what is its purpose who will benefit from this -  Prabhasakshi latest news in hindi">
            <a:extLst>
              <a:ext uri="{FF2B5EF4-FFF2-40B4-BE49-F238E27FC236}">
                <a16:creationId xmlns:a16="http://schemas.microsoft.com/office/drawing/2014/main" id="{900AB2FB-2138-4F08-8AE4-4E1AE2834DC9}"/>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1914136" y="1299669"/>
            <a:ext cx="1007336" cy="65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84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A393-08C1-BBA6-A28F-75335C66111B}"/>
              </a:ext>
            </a:extLst>
          </p:cNvPr>
          <p:cNvSpPr>
            <a:spLocks noGrp="1"/>
          </p:cNvSpPr>
          <p:nvPr>
            <p:ph type="title"/>
          </p:nvPr>
        </p:nvSpPr>
        <p:spPr>
          <a:xfrm>
            <a:off x="628650" y="365127"/>
            <a:ext cx="7886700" cy="549274"/>
          </a:xfrm>
        </p:spPr>
        <p:txBody>
          <a:bodyPr>
            <a:normAutofit fontScale="90000"/>
          </a:bodyPr>
          <a:lstStyle/>
          <a:p>
            <a:pPr algn="ctr"/>
            <a:r>
              <a:rPr lang="en-US" sz="4000" dirty="0"/>
              <a:t>FINANCIAL  DETAILS</a:t>
            </a:r>
          </a:p>
        </p:txBody>
      </p:sp>
      <p:pic>
        <p:nvPicPr>
          <p:cNvPr id="8" name="Picture 7">
            <a:extLst>
              <a:ext uri="{FF2B5EF4-FFF2-40B4-BE49-F238E27FC236}">
                <a16:creationId xmlns:a16="http://schemas.microsoft.com/office/drawing/2014/main" id="{10544432-2367-1107-9A0D-1F845A7432DB}"/>
              </a:ext>
            </a:extLst>
          </p:cNvPr>
          <p:cNvPicPr>
            <a:picLocks noChangeAspect="1"/>
          </p:cNvPicPr>
          <p:nvPr/>
        </p:nvPicPr>
        <p:blipFill>
          <a:blip r:embed="rId2"/>
          <a:stretch>
            <a:fillRect/>
          </a:stretch>
        </p:blipFill>
        <p:spPr>
          <a:xfrm>
            <a:off x="181080" y="1196650"/>
            <a:ext cx="8853308" cy="5148732"/>
          </a:xfrm>
          <a:prstGeom prst="rect">
            <a:avLst/>
          </a:prstGeom>
        </p:spPr>
      </p:pic>
    </p:spTree>
    <p:extLst>
      <p:ext uri="{BB962C8B-B14F-4D97-AF65-F5344CB8AC3E}">
        <p14:creationId xmlns:p14="http://schemas.microsoft.com/office/powerpoint/2010/main" val="2165614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83202" cy="724582"/>
          </a:xfrm>
        </p:spPr>
        <p:txBody>
          <a:bodyPr>
            <a:normAutofit/>
          </a:bodyPr>
          <a:lstStyle/>
          <a:p>
            <a:r>
              <a:rPr lang="en-IN" sz="2400" b="1" dirty="0"/>
              <a:t>Department wise Budget Requirement</a:t>
            </a:r>
            <a:r>
              <a:rPr lang="en-US" sz="2400" dirty="0"/>
              <a:t> </a:t>
            </a:r>
          </a:p>
        </p:txBody>
      </p:sp>
      <p:sp>
        <p:nvSpPr>
          <p:cNvPr id="3" name="Content Placeholder 2"/>
          <p:cNvSpPr>
            <a:spLocks noGrp="1"/>
          </p:cNvSpPr>
          <p:nvPr>
            <p:ph idx="1"/>
          </p:nvPr>
        </p:nvSpPr>
        <p:spPr>
          <a:xfrm>
            <a:off x="457200" y="1086806"/>
            <a:ext cx="4185356" cy="5039358"/>
          </a:xfrm>
        </p:spPr>
        <p:txBody>
          <a:bodyPr>
            <a:normAutofit fontScale="92500"/>
          </a:bodyPr>
          <a:lstStyle/>
          <a:p>
            <a:r>
              <a:rPr lang="en-US" dirty="0">
                <a:solidFill>
                  <a:srgbClr val="FF0000"/>
                </a:solidFill>
                <a:latin typeface="+mj-lt"/>
              </a:rPr>
              <a:t>B</a:t>
            </a:r>
            <a:r>
              <a:rPr lang="en-IN" dirty="0">
                <a:solidFill>
                  <a:srgbClr val="FF0000"/>
                </a:solidFill>
                <a:latin typeface="+mj-lt"/>
              </a:rPr>
              <a:t>otany: NON RECURRING</a:t>
            </a:r>
          </a:p>
          <a:p>
            <a:r>
              <a:rPr lang="en-IN" dirty="0"/>
              <a:t>Plant Growth Chamber (185 litres)</a:t>
            </a:r>
            <a:endParaRPr lang="en-US" dirty="0"/>
          </a:p>
          <a:p>
            <a:r>
              <a:rPr lang="en-IN" dirty="0"/>
              <a:t>Trans Illuminator (2)</a:t>
            </a:r>
            <a:endParaRPr lang="en-US" dirty="0"/>
          </a:p>
          <a:p>
            <a:r>
              <a:rPr lang="en-IN" dirty="0"/>
              <a:t>Gel Electrophoresis Assemblies (6)</a:t>
            </a:r>
            <a:endParaRPr lang="en-US" dirty="0"/>
          </a:p>
          <a:p>
            <a:r>
              <a:rPr lang="en-IN" dirty="0"/>
              <a:t>Micropipettes (10)	</a:t>
            </a:r>
            <a:endParaRPr lang="en-US" dirty="0"/>
          </a:p>
          <a:p>
            <a:r>
              <a:rPr lang="en-IN" dirty="0"/>
              <a:t>Centrifuge (2)</a:t>
            </a:r>
            <a:endParaRPr lang="en-US" dirty="0"/>
          </a:p>
          <a:p>
            <a:r>
              <a:rPr lang="en-IN" dirty="0"/>
              <a:t>Bacteriological Shaker incubater</a:t>
            </a:r>
            <a:endParaRPr lang="en-US" dirty="0"/>
          </a:p>
          <a:p>
            <a:r>
              <a:rPr lang="en-IN" dirty="0"/>
              <a:t>Laminar Flow System	</a:t>
            </a:r>
            <a:endParaRPr lang="en-US" dirty="0"/>
          </a:p>
          <a:p>
            <a:r>
              <a:rPr lang="en-IN" dirty="0"/>
              <a:t>Water baths (4)</a:t>
            </a:r>
            <a:endParaRPr lang="en-US" dirty="0"/>
          </a:p>
          <a:p>
            <a:r>
              <a:rPr lang="en-IN" dirty="0"/>
              <a:t>Auto clave</a:t>
            </a:r>
            <a:endParaRPr lang="en-US" dirty="0"/>
          </a:p>
          <a:p>
            <a:r>
              <a:rPr lang="en-IN" dirty="0"/>
              <a:t>Deep fridge _20</a:t>
            </a:r>
            <a:r>
              <a:rPr lang="en-IN" baseline="30000" dirty="0"/>
              <a:t>0</a:t>
            </a:r>
            <a:r>
              <a:rPr lang="en-IN" dirty="0"/>
              <a:t>C	</a:t>
            </a:r>
            <a:endParaRPr lang="en-US" dirty="0"/>
          </a:p>
          <a:p>
            <a:r>
              <a:rPr lang="en-IN" dirty="0"/>
              <a:t>Referigerator</a:t>
            </a:r>
          </a:p>
          <a:p>
            <a:r>
              <a:rPr lang="en-IN" dirty="0"/>
              <a:t>TOTAL						</a:t>
            </a:r>
          </a:p>
          <a:p>
            <a:endParaRPr lang="en-US" dirty="0"/>
          </a:p>
          <a:p>
            <a:endParaRPr lang="en-US" dirty="0"/>
          </a:p>
        </p:txBody>
      </p:sp>
      <p:sp>
        <p:nvSpPr>
          <p:cNvPr id="5" name="TextBox 4"/>
          <p:cNvSpPr txBox="1"/>
          <p:nvPr/>
        </p:nvSpPr>
        <p:spPr>
          <a:xfrm>
            <a:off x="5656286" y="1099900"/>
            <a:ext cx="2147292" cy="4727449"/>
          </a:xfrm>
          <a:prstGeom prst="rect">
            <a:avLst/>
          </a:prstGeom>
          <a:noFill/>
        </p:spPr>
        <p:txBody>
          <a:bodyPr wrap="square" rtlCol="0">
            <a:spAutoFit/>
          </a:bodyPr>
          <a:lstStyle/>
          <a:p>
            <a:r>
              <a:rPr lang="en-US" dirty="0">
                <a:solidFill>
                  <a:srgbClr val="FF0000"/>
                </a:solidFill>
                <a:latin typeface="+mj-lt"/>
              </a:rPr>
              <a:t>IN LAKHS</a:t>
            </a:r>
          </a:p>
          <a:p>
            <a:pPr algn="ctr">
              <a:lnSpc>
                <a:spcPct val="130000"/>
              </a:lnSpc>
            </a:pPr>
            <a:r>
              <a:rPr lang="en-US" b="1" dirty="0"/>
              <a:t>2.60</a:t>
            </a:r>
          </a:p>
          <a:p>
            <a:pPr algn="ctr">
              <a:lnSpc>
                <a:spcPct val="130000"/>
              </a:lnSpc>
            </a:pPr>
            <a:r>
              <a:rPr lang="en-US" b="1" dirty="0"/>
              <a:t>1.00</a:t>
            </a:r>
          </a:p>
          <a:p>
            <a:pPr algn="ctr">
              <a:lnSpc>
                <a:spcPct val="130000"/>
              </a:lnSpc>
            </a:pPr>
            <a:r>
              <a:rPr lang="en-US" b="1" dirty="0"/>
              <a:t>0.90</a:t>
            </a:r>
          </a:p>
          <a:p>
            <a:pPr algn="ctr">
              <a:lnSpc>
                <a:spcPct val="130000"/>
              </a:lnSpc>
            </a:pPr>
            <a:r>
              <a:rPr lang="en-US" b="1" dirty="0"/>
              <a:t>0.50</a:t>
            </a:r>
          </a:p>
          <a:p>
            <a:pPr algn="ctr">
              <a:lnSpc>
                <a:spcPct val="130000"/>
              </a:lnSpc>
            </a:pPr>
            <a:r>
              <a:rPr lang="en-US" b="1" dirty="0"/>
              <a:t>1.00</a:t>
            </a:r>
          </a:p>
          <a:p>
            <a:pPr algn="ctr">
              <a:lnSpc>
                <a:spcPct val="130000"/>
              </a:lnSpc>
            </a:pPr>
            <a:r>
              <a:rPr lang="en-US" b="1" dirty="0"/>
              <a:t>1.00</a:t>
            </a:r>
          </a:p>
          <a:p>
            <a:pPr algn="ctr">
              <a:lnSpc>
                <a:spcPct val="130000"/>
              </a:lnSpc>
            </a:pPr>
            <a:r>
              <a:rPr lang="en-US" b="1" dirty="0"/>
              <a:t>0.50</a:t>
            </a:r>
          </a:p>
          <a:p>
            <a:pPr algn="ctr">
              <a:lnSpc>
                <a:spcPct val="130000"/>
              </a:lnSpc>
            </a:pPr>
            <a:r>
              <a:rPr lang="en-US" b="1" dirty="0"/>
              <a:t>0.50</a:t>
            </a:r>
          </a:p>
          <a:p>
            <a:pPr algn="ctr">
              <a:lnSpc>
                <a:spcPct val="130000"/>
              </a:lnSpc>
            </a:pPr>
            <a:r>
              <a:rPr lang="en-US" b="1" dirty="0"/>
              <a:t>0.50</a:t>
            </a:r>
          </a:p>
          <a:p>
            <a:pPr algn="ctr">
              <a:lnSpc>
                <a:spcPct val="130000"/>
              </a:lnSpc>
            </a:pPr>
            <a:r>
              <a:rPr lang="en-US" b="1" dirty="0"/>
              <a:t>1.00</a:t>
            </a:r>
          </a:p>
          <a:p>
            <a:pPr algn="ctr">
              <a:lnSpc>
                <a:spcPct val="140000"/>
              </a:lnSpc>
            </a:pPr>
            <a:r>
              <a:rPr lang="en-US" b="1" dirty="0"/>
              <a:t>0.50</a:t>
            </a:r>
          </a:p>
          <a:p>
            <a:pPr algn="ctr">
              <a:lnSpc>
                <a:spcPct val="140000"/>
              </a:lnSpc>
            </a:pPr>
            <a:r>
              <a:rPr lang="en-US" b="1" dirty="0"/>
              <a:t>10.00</a:t>
            </a:r>
          </a:p>
        </p:txBody>
      </p:sp>
    </p:spTree>
    <p:extLst>
      <p:ext uri="{BB962C8B-B14F-4D97-AF65-F5344CB8AC3E}">
        <p14:creationId xmlns:p14="http://schemas.microsoft.com/office/powerpoint/2010/main" val="1468059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83202" cy="724582"/>
          </a:xfrm>
        </p:spPr>
        <p:txBody>
          <a:bodyPr>
            <a:normAutofit/>
          </a:bodyPr>
          <a:lstStyle/>
          <a:p>
            <a:r>
              <a:rPr lang="en-IN" sz="2400" b="1" dirty="0"/>
              <a:t>Department wise Budget Requirement</a:t>
            </a:r>
            <a:r>
              <a:rPr lang="en-US" sz="2400" dirty="0"/>
              <a:t> </a:t>
            </a:r>
          </a:p>
        </p:txBody>
      </p:sp>
      <p:sp>
        <p:nvSpPr>
          <p:cNvPr id="3" name="Content Placeholder 2"/>
          <p:cNvSpPr>
            <a:spLocks noGrp="1"/>
          </p:cNvSpPr>
          <p:nvPr>
            <p:ph idx="1"/>
          </p:nvPr>
        </p:nvSpPr>
        <p:spPr>
          <a:xfrm>
            <a:off x="457200" y="1086806"/>
            <a:ext cx="4933244" cy="5039358"/>
          </a:xfrm>
        </p:spPr>
        <p:txBody>
          <a:bodyPr>
            <a:normAutofit fontScale="92500" lnSpcReduction="10000"/>
          </a:bodyPr>
          <a:lstStyle/>
          <a:p>
            <a:r>
              <a:rPr lang="en-US" dirty="0">
                <a:solidFill>
                  <a:srgbClr val="FF0000"/>
                </a:solidFill>
                <a:latin typeface="+mj-lt"/>
              </a:rPr>
              <a:t>Zoology</a:t>
            </a:r>
            <a:r>
              <a:rPr lang="en-IN" dirty="0">
                <a:solidFill>
                  <a:srgbClr val="FF0000"/>
                </a:solidFill>
                <a:latin typeface="+mj-lt"/>
              </a:rPr>
              <a:t>: NON RECURRING</a:t>
            </a:r>
          </a:p>
          <a:p>
            <a:r>
              <a:rPr lang="en-IN" dirty="0"/>
              <a:t>ELISA Test </a:t>
            </a:r>
          </a:p>
          <a:p>
            <a:r>
              <a:rPr lang="en-IN" dirty="0"/>
              <a:t>PCR</a:t>
            </a:r>
          </a:p>
          <a:p>
            <a:r>
              <a:rPr lang="en-IN" dirty="0"/>
              <a:t>Trans Illuminator (2)</a:t>
            </a:r>
            <a:endParaRPr lang="en-US" dirty="0"/>
          </a:p>
          <a:p>
            <a:r>
              <a:rPr lang="en-IN" dirty="0"/>
              <a:t>Gel Electrophoresis Assemblies (6)</a:t>
            </a:r>
            <a:endParaRPr lang="en-US" dirty="0"/>
          </a:p>
          <a:p>
            <a:r>
              <a:rPr lang="en-IN" dirty="0"/>
              <a:t>Micropipettes (10)	</a:t>
            </a:r>
            <a:endParaRPr lang="en-US" dirty="0"/>
          </a:p>
          <a:p>
            <a:r>
              <a:rPr lang="en-IN" dirty="0"/>
              <a:t>Centrifuge (2)</a:t>
            </a:r>
            <a:endParaRPr lang="en-US" dirty="0"/>
          </a:p>
          <a:p>
            <a:r>
              <a:rPr lang="en-IN" dirty="0"/>
              <a:t>Bacteriological Shaker incubater</a:t>
            </a:r>
            <a:endParaRPr lang="en-US" dirty="0"/>
          </a:p>
          <a:p>
            <a:r>
              <a:rPr lang="en-IN" dirty="0"/>
              <a:t>Laminar Flow System	</a:t>
            </a:r>
            <a:endParaRPr lang="en-US" dirty="0"/>
          </a:p>
          <a:p>
            <a:r>
              <a:rPr lang="en-IN" dirty="0"/>
              <a:t>Water baths (4)</a:t>
            </a:r>
            <a:endParaRPr lang="en-US" dirty="0"/>
          </a:p>
          <a:p>
            <a:r>
              <a:rPr lang="en-IN" dirty="0"/>
              <a:t>B.O.D. Unit</a:t>
            </a:r>
            <a:endParaRPr lang="en-US" dirty="0"/>
          </a:p>
          <a:p>
            <a:r>
              <a:rPr lang="en-IN" dirty="0"/>
              <a:t>Microtome</a:t>
            </a:r>
          </a:p>
          <a:p>
            <a:r>
              <a:rPr lang="en-IN" dirty="0"/>
              <a:t>B.P. Instruments (10)</a:t>
            </a:r>
          </a:p>
          <a:p>
            <a:r>
              <a:rPr lang="en-IN" dirty="0"/>
              <a:t>TOTAL						</a:t>
            </a:r>
          </a:p>
          <a:p>
            <a:endParaRPr lang="en-US" dirty="0"/>
          </a:p>
          <a:p>
            <a:endParaRPr lang="en-US" dirty="0"/>
          </a:p>
        </p:txBody>
      </p:sp>
      <p:sp>
        <p:nvSpPr>
          <p:cNvPr id="5" name="TextBox 4"/>
          <p:cNvSpPr txBox="1"/>
          <p:nvPr/>
        </p:nvSpPr>
        <p:spPr>
          <a:xfrm>
            <a:off x="5656286" y="1071928"/>
            <a:ext cx="2147292" cy="4681283"/>
          </a:xfrm>
          <a:prstGeom prst="rect">
            <a:avLst/>
          </a:prstGeom>
          <a:noFill/>
        </p:spPr>
        <p:txBody>
          <a:bodyPr wrap="square" rtlCol="0">
            <a:spAutoFit/>
          </a:bodyPr>
          <a:lstStyle/>
          <a:p>
            <a:r>
              <a:rPr lang="en-US" dirty="0">
                <a:solidFill>
                  <a:srgbClr val="FF0000"/>
                </a:solidFill>
                <a:latin typeface="+mj-lt"/>
              </a:rPr>
              <a:t>IN LAKHS</a:t>
            </a:r>
          </a:p>
          <a:p>
            <a:pPr algn="ctr">
              <a:lnSpc>
                <a:spcPct val="120000"/>
              </a:lnSpc>
            </a:pPr>
            <a:r>
              <a:rPr lang="en-US" b="1" dirty="0"/>
              <a:t>1.00</a:t>
            </a:r>
          </a:p>
          <a:p>
            <a:pPr algn="ctr">
              <a:lnSpc>
                <a:spcPct val="120000"/>
              </a:lnSpc>
            </a:pPr>
            <a:r>
              <a:rPr lang="en-US" b="1" dirty="0"/>
              <a:t>1.00</a:t>
            </a:r>
          </a:p>
          <a:p>
            <a:pPr algn="ctr">
              <a:lnSpc>
                <a:spcPct val="120000"/>
              </a:lnSpc>
            </a:pPr>
            <a:r>
              <a:rPr lang="en-US" b="1" dirty="0"/>
              <a:t>1.00</a:t>
            </a:r>
          </a:p>
          <a:p>
            <a:pPr algn="ctr">
              <a:lnSpc>
                <a:spcPct val="120000"/>
              </a:lnSpc>
            </a:pPr>
            <a:r>
              <a:rPr lang="en-US" b="1" dirty="0"/>
              <a:t>0.90</a:t>
            </a:r>
          </a:p>
          <a:p>
            <a:pPr algn="ctr">
              <a:lnSpc>
                <a:spcPct val="120000"/>
              </a:lnSpc>
            </a:pPr>
            <a:r>
              <a:rPr lang="en-US" b="1" dirty="0"/>
              <a:t>0.50</a:t>
            </a:r>
          </a:p>
          <a:p>
            <a:pPr algn="ctr">
              <a:lnSpc>
                <a:spcPct val="120000"/>
              </a:lnSpc>
            </a:pPr>
            <a:r>
              <a:rPr lang="en-US" b="1" dirty="0"/>
              <a:t>1.20</a:t>
            </a:r>
          </a:p>
          <a:p>
            <a:pPr algn="ctr">
              <a:lnSpc>
                <a:spcPct val="120000"/>
              </a:lnSpc>
            </a:pPr>
            <a:r>
              <a:rPr lang="en-US" b="1" dirty="0"/>
              <a:t>1.10</a:t>
            </a:r>
          </a:p>
          <a:p>
            <a:pPr algn="ctr">
              <a:lnSpc>
                <a:spcPct val="120000"/>
              </a:lnSpc>
            </a:pPr>
            <a:r>
              <a:rPr lang="en-US" b="1" dirty="0"/>
              <a:t>0.50</a:t>
            </a:r>
          </a:p>
          <a:p>
            <a:pPr algn="ctr">
              <a:lnSpc>
                <a:spcPct val="120000"/>
              </a:lnSpc>
            </a:pPr>
            <a:r>
              <a:rPr lang="en-US" b="1" dirty="0"/>
              <a:t>0.50</a:t>
            </a:r>
          </a:p>
          <a:p>
            <a:pPr algn="ctr">
              <a:lnSpc>
                <a:spcPct val="120000"/>
              </a:lnSpc>
            </a:pPr>
            <a:r>
              <a:rPr lang="en-US" b="1" dirty="0"/>
              <a:t>1.00</a:t>
            </a:r>
          </a:p>
          <a:p>
            <a:pPr algn="ctr">
              <a:lnSpc>
                <a:spcPct val="120000"/>
              </a:lnSpc>
            </a:pPr>
            <a:r>
              <a:rPr lang="en-US" b="1" dirty="0"/>
              <a:t>1.00</a:t>
            </a:r>
          </a:p>
          <a:p>
            <a:pPr algn="ctr">
              <a:lnSpc>
                <a:spcPct val="120000"/>
              </a:lnSpc>
            </a:pPr>
            <a:r>
              <a:rPr lang="en-US" b="1" dirty="0"/>
              <a:t>30.00</a:t>
            </a:r>
          </a:p>
          <a:p>
            <a:pPr algn="ctr">
              <a:lnSpc>
                <a:spcPct val="120000"/>
              </a:lnSpc>
            </a:pPr>
            <a:r>
              <a:rPr lang="en-US" b="1" dirty="0"/>
              <a:t>10.00</a:t>
            </a:r>
          </a:p>
        </p:txBody>
      </p:sp>
    </p:spTree>
    <p:extLst>
      <p:ext uri="{BB962C8B-B14F-4D97-AF65-F5344CB8AC3E}">
        <p14:creationId xmlns:p14="http://schemas.microsoft.com/office/powerpoint/2010/main" val="199134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028B-C17D-14DD-81E8-AC6E9515762D}"/>
              </a:ext>
            </a:extLst>
          </p:cNvPr>
          <p:cNvSpPr>
            <a:spLocks noGrp="1"/>
          </p:cNvSpPr>
          <p:nvPr>
            <p:ph type="title"/>
          </p:nvPr>
        </p:nvSpPr>
        <p:spPr/>
        <p:txBody>
          <a:bodyPr/>
          <a:lstStyle/>
          <a:p>
            <a:r>
              <a:rPr lang="en-US" dirty="0"/>
              <a:t>Extension of Information-</a:t>
            </a:r>
            <a:br>
              <a:rPr lang="en-US" dirty="0"/>
            </a:br>
            <a:endParaRPr lang="en-US" dirty="0"/>
          </a:p>
        </p:txBody>
      </p:sp>
      <p:pic>
        <p:nvPicPr>
          <p:cNvPr id="5" name="Content Placeholder 4">
            <a:extLst>
              <a:ext uri="{FF2B5EF4-FFF2-40B4-BE49-F238E27FC236}">
                <a16:creationId xmlns:a16="http://schemas.microsoft.com/office/drawing/2014/main" id="{D7C4F277-938E-CEB3-4CA0-7429810A0590}"/>
              </a:ext>
            </a:extLst>
          </p:cNvPr>
          <p:cNvPicPr>
            <a:picLocks noGrp="1" noChangeAspect="1"/>
          </p:cNvPicPr>
          <p:nvPr>
            <p:ph sz="half" idx="2"/>
          </p:nvPr>
        </p:nvPicPr>
        <p:blipFill>
          <a:blip r:embed="rId2"/>
          <a:stretch>
            <a:fillRect/>
          </a:stretch>
        </p:blipFill>
        <p:spPr>
          <a:xfrm>
            <a:off x="446440" y="1690689"/>
            <a:ext cx="8393996" cy="3923860"/>
          </a:xfrm>
          <a:prstGeom prst="rect">
            <a:avLst/>
          </a:prstGeom>
        </p:spPr>
      </p:pic>
    </p:spTree>
    <p:extLst>
      <p:ext uri="{BB962C8B-B14F-4D97-AF65-F5344CB8AC3E}">
        <p14:creationId xmlns:p14="http://schemas.microsoft.com/office/powerpoint/2010/main" val="250444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92C9-4BDD-302C-9902-FA57AD286256}"/>
              </a:ext>
            </a:extLst>
          </p:cNvPr>
          <p:cNvSpPr>
            <a:spLocks noGrp="1"/>
          </p:cNvSpPr>
          <p:nvPr>
            <p:ph type="title"/>
          </p:nvPr>
        </p:nvSpPr>
        <p:spPr>
          <a:xfrm>
            <a:off x="997526" y="610187"/>
            <a:ext cx="7024256" cy="844540"/>
          </a:xfrm>
        </p:spPr>
        <p:txBody>
          <a:bodyPr/>
          <a:lstStyle/>
          <a:p>
            <a:r>
              <a:rPr lang="en-US" sz="2400" b="1" kern="1200" cap="all" spc="-60" baseline="0" dirty="0">
                <a:latin typeface="+mj-lt"/>
                <a:ea typeface="+mj-ea"/>
                <a:cs typeface="+mj-cs"/>
              </a:rPr>
              <a:t>Completion Report  for </a:t>
            </a:r>
            <a:br>
              <a:rPr lang="en-US" sz="2400" b="1" kern="1200" cap="all" spc="-60" baseline="0" dirty="0">
                <a:latin typeface="+mj-lt"/>
                <a:ea typeface="+mj-ea"/>
                <a:cs typeface="+mj-cs"/>
              </a:rPr>
            </a:br>
            <a:r>
              <a:rPr lang="en-US" sz="2400" b="1" kern="1200" cap="all" spc="-60" baseline="0" dirty="0">
                <a:latin typeface="+mj-lt"/>
                <a:ea typeface="+mj-ea"/>
                <a:cs typeface="+mj-cs"/>
              </a:rPr>
              <a:t>d. b. t. Star college scheme</a:t>
            </a:r>
            <a:endParaRPr lang="en-US" b="1" dirty="0"/>
          </a:p>
        </p:txBody>
      </p:sp>
      <p:sp>
        <p:nvSpPr>
          <p:cNvPr id="4" name="TextBox 3">
            <a:extLst>
              <a:ext uri="{FF2B5EF4-FFF2-40B4-BE49-F238E27FC236}">
                <a16:creationId xmlns:a16="http://schemas.microsoft.com/office/drawing/2014/main" id="{DA44A24D-9D5C-29C3-BB8F-42987CC537F0}"/>
              </a:ext>
            </a:extLst>
          </p:cNvPr>
          <p:cNvSpPr txBox="1"/>
          <p:nvPr/>
        </p:nvSpPr>
        <p:spPr>
          <a:xfrm>
            <a:off x="997526" y="2020451"/>
            <a:ext cx="7273638" cy="4053610"/>
          </a:xfrm>
          <a:prstGeom prst="rect">
            <a:avLst/>
          </a:prstGeom>
          <a:solidFill>
            <a:schemeClr val="bg2"/>
          </a:solidFill>
        </p:spPr>
        <p:txBody>
          <a:bodyPr wrap="square">
            <a:spAutoFit/>
          </a:bodyPr>
          <a:lstStyle/>
          <a:p>
            <a:pPr marL="342900" lvl="0" indent="-342900">
              <a:lnSpc>
                <a:spcPts val="3080"/>
              </a:lnSpc>
              <a:buFont typeface="Times New Roman" panose="02020603050405020304" pitchFamily="18" charset="0"/>
              <a:buChar char="•"/>
              <a:tabLst>
                <a:tab pos="457200" algn="l"/>
              </a:tabLst>
            </a:pPr>
            <a:r>
              <a:rPr lang="en-US"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rPr>
              <a:t>File Number: BT/HRD/11/026/2020</a:t>
            </a:r>
            <a:endParaRPr lang="en-IN"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ts val="3080"/>
              </a:lnSpc>
              <a:buFont typeface="Times New Roman" panose="02020603050405020304" pitchFamily="18" charset="0"/>
              <a:buChar char="•"/>
              <a:tabLst>
                <a:tab pos="457200" algn="l"/>
              </a:tabLst>
            </a:pPr>
            <a:r>
              <a:rPr lang="en-US"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rPr>
              <a:t>(SAN No.102/IFD/SAN/4036-4038 /2019-20 dated 29.02.20) </a:t>
            </a:r>
            <a:endParaRPr lang="en-IN"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ts val="3080"/>
              </a:lnSpc>
              <a:buFont typeface="Times New Roman" panose="02020603050405020304" pitchFamily="18" charset="0"/>
              <a:buChar char="•"/>
              <a:tabLst>
                <a:tab pos="457200" algn="l"/>
              </a:tabLst>
            </a:pPr>
            <a:r>
              <a:rPr lang="en-US"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rPr>
              <a:t>Principal: Prof. Sharmila Sharma</a:t>
            </a:r>
            <a:endParaRPr lang="en-IN"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ts val="3080"/>
              </a:lnSpc>
              <a:buFont typeface="Times New Roman" panose="02020603050405020304" pitchFamily="18" charset="0"/>
              <a:buChar char="•"/>
              <a:tabLst>
                <a:tab pos="457200" algn="l"/>
              </a:tabLst>
            </a:pPr>
            <a:r>
              <a:rPr lang="en-US"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rPr>
              <a:t>Co Ordinator: Prof Rekha Arya (HOD, Botany)</a:t>
            </a:r>
            <a:endParaRPr lang="en-IN"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ts val="3080"/>
              </a:lnSpc>
              <a:buFont typeface="Times New Roman" panose="02020603050405020304" pitchFamily="18" charset="0"/>
              <a:buChar char="•"/>
              <a:tabLst>
                <a:tab pos="457200" algn="l"/>
              </a:tabLst>
            </a:pPr>
            <a:r>
              <a:rPr lang="en-US"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rPr>
              <a:t>Duration: 29.02-2020 - 28.02 2023 </a:t>
            </a:r>
            <a:endParaRPr lang="en-IN"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ts val="3080"/>
              </a:lnSpc>
              <a:buFont typeface="Times New Roman" panose="02020603050405020304" pitchFamily="18" charset="0"/>
              <a:buChar char="•"/>
              <a:tabLst>
                <a:tab pos="457200" algn="l"/>
              </a:tabLst>
            </a:pPr>
            <a:r>
              <a:rPr lang="en-US"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rPr>
              <a:t>Departments Involved: BOTANY AND ZOOLOGY</a:t>
            </a:r>
            <a:endParaRPr lang="en-IN"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ts val="3080"/>
              </a:lnSpc>
              <a:buFont typeface="Times New Roman" panose="02020603050405020304" pitchFamily="18" charset="0"/>
              <a:buChar char="•"/>
              <a:tabLst>
                <a:tab pos="457200" algn="l"/>
              </a:tabLst>
            </a:pPr>
            <a:r>
              <a:rPr lang="en-US"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rPr>
              <a:t>Total Amount Sanctioned – 44 L</a:t>
            </a:r>
            <a:endParaRPr lang="en-IN"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ts val="3080"/>
              </a:lnSpc>
              <a:buFont typeface="Times New Roman" panose="02020603050405020304" pitchFamily="18" charset="0"/>
              <a:buChar char="•"/>
              <a:tabLst>
                <a:tab pos="457200" algn="l"/>
              </a:tabLst>
            </a:pPr>
            <a:r>
              <a:rPr lang="en-US"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rPr>
              <a:t>Amount Released – 28 L</a:t>
            </a:r>
            <a:endParaRPr lang="en-IN"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ts val="3080"/>
              </a:lnSpc>
              <a:buFont typeface="Times New Roman" panose="02020603050405020304" pitchFamily="18" charset="0"/>
              <a:buChar char="•"/>
              <a:tabLst>
                <a:tab pos="457200" algn="l"/>
              </a:tabLst>
            </a:pPr>
            <a:r>
              <a:rPr lang="en-US"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rPr>
              <a:t>Expenditure- 24.70961L</a:t>
            </a:r>
            <a:endParaRPr lang="en-IN" sz="2400" kern="100" dirty="0">
              <a:solidFill>
                <a:srgbClr val="002060"/>
              </a:solidFill>
              <a:effectLst/>
              <a:latin typeface="Aptos" panose="020B0004020202020204" pitchFamily="34" charset="0"/>
              <a:ea typeface="Aptos" panose="020B0004020202020204" pitchFamily="34" charset="0"/>
              <a:cs typeface="Mangal" panose="02040503050203030202" pitchFamily="18" charset="0"/>
            </a:endParaRPr>
          </a:p>
        </p:txBody>
      </p:sp>
      <p:pic>
        <p:nvPicPr>
          <p:cNvPr id="22" name="Picture 2" descr="Best Colleges in Coimbatore | Top Colleges in Coimbatore">
            <a:extLst>
              <a:ext uri="{FF2B5EF4-FFF2-40B4-BE49-F238E27FC236}">
                <a16:creationId xmlns:a16="http://schemas.microsoft.com/office/drawing/2014/main" id="{29708EE2-5094-AC37-4348-D490FEA61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274" y="692265"/>
            <a:ext cx="920200" cy="102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6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8386" y="2239278"/>
            <a:ext cx="3886200" cy="4351338"/>
          </a:xfrm>
        </p:spPr>
        <p:txBody>
          <a:bodyPr>
            <a:normAutofit/>
          </a:bodyPr>
          <a:lstStyle/>
          <a:p>
            <a:pPr marL="0" indent="0">
              <a:lnSpc>
                <a:spcPct val="100000"/>
              </a:lnSpc>
              <a:buNone/>
            </a:pPr>
            <a:r>
              <a:rPr lang="en-US" sz="1800" b="1" dirty="0"/>
              <a:t>Permanent Faculty</a:t>
            </a:r>
          </a:p>
          <a:p>
            <a:pPr>
              <a:lnSpc>
                <a:spcPct val="100000"/>
              </a:lnSpc>
            </a:pPr>
            <a:r>
              <a:rPr lang="en-US" sz="1800" dirty="0"/>
              <a:t>Prof. Rekha Arya</a:t>
            </a:r>
          </a:p>
          <a:p>
            <a:pPr marL="0" indent="0">
              <a:lnSpc>
                <a:spcPct val="100000"/>
              </a:lnSpc>
              <a:buNone/>
            </a:pPr>
            <a:r>
              <a:rPr lang="en-US" sz="1800" b="0" dirty="0"/>
              <a:t>    Head of Department.</a:t>
            </a:r>
          </a:p>
          <a:p>
            <a:pPr>
              <a:lnSpc>
                <a:spcPct val="100000"/>
              </a:lnSpc>
            </a:pPr>
            <a:r>
              <a:rPr lang="en-US" sz="1800" dirty="0"/>
              <a:t>Dr. </a:t>
            </a:r>
            <a:r>
              <a:rPr lang="en-US" sz="1800" dirty="0" err="1"/>
              <a:t>Beenu</a:t>
            </a:r>
            <a:r>
              <a:rPr lang="en-US" sz="1800" dirty="0"/>
              <a:t>  Tripathi,  </a:t>
            </a:r>
            <a:r>
              <a:rPr lang="en-US" sz="1800" dirty="0" err="1"/>
              <a:t>Asstt</a:t>
            </a:r>
            <a:r>
              <a:rPr lang="en-US" sz="1800" dirty="0"/>
              <a:t>. Prof.</a:t>
            </a:r>
          </a:p>
          <a:p>
            <a:pPr marL="0" indent="0">
              <a:lnSpc>
                <a:spcPct val="100000"/>
              </a:lnSpc>
              <a:buNone/>
            </a:pPr>
            <a:r>
              <a:rPr lang="en-US" sz="1800" b="1" dirty="0"/>
              <a:t>Self Finance Faculty</a:t>
            </a:r>
          </a:p>
          <a:p>
            <a:pPr>
              <a:lnSpc>
                <a:spcPct val="100000"/>
              </a:lnSpc>
            </a:pPr>
            <a:r>
              <a:rPr lang="en-US" sz="1800" b="0" dirty="0"/>
              <a:t>Dr. </a:t>
            </a:r>
            <a:r>
              <a:rPr lang="en-US" sz="1800" b="0" dirty="0" err="1"/>
              <a:t>Mudassara</a:t>
            </a:r>
            <a:r>
              <a:rPr lang="en-US" sz="1800" b="0" dirty="0"/>
              <a:t> Hasan </a:t>
            </a:r>
          </a:p>
          <a:p>
            <a:pPr>
              <a:lnSpc>
                <a:spcPct val="100000"/>
              </a:lnSpc>
            </a:pPr>
            <a:r>
              <a:rPr lang="en-US" sz="1800" b="0" dirty="0"/>
              <a:t>Ms. Purnima Varshney </a:t>
            </a:r>
          </a:p>
          <a:p>
            <a:pPr>
              <a:lnSpc>
                <a:spcPct val="100000"/>
              </a:lnSpc>
            </a:pPr>
            <a:r>
              <a:rPr lang="en-US" sz="1800" b="1" dirty="0"/>
              <a:t>Lab Staff</a:t>
            </a:r>
            <a:r>
              <a:rPr lang="en-US" sz="1800" dirty="0"/>
              <a:t>- 02</a:t>
            </a:r>
            <a:endParaRPr lang="en-US" sz="1800" b="0" dirty="0"/>
          </a:p>
          <a:p>
            <a:pPr marL="342900" indent="-342900">
              <a:lnSpc>
                <a:spcPct val="100000"/>
              </a:lnSpc>
              <a:buFont typeface="Arial"/>
              <a:buChar char="•"/>
            </a:pPr>
            <a:r>
              <a:rPr lang="en-US" sz="1800" b="0" dirty="0"/>
              <a:t>02 labs </a:t>
            </a:r>
          </a:p>
          <a:p>
            <a:pPr marL="342900" indent="-342900">
              <a:lnSpc>
                <a:spcPct val="100000"/>
              </a:lnSpc>
              <a:buFont typeface="Arial"/>
              <a:buChar char="•"/>
            </a:pPr>
            <a:r>
              <a:rPr lang="en-US" sz="1800" b="0" dirty="0"/>
              <a:t> 01 Instrument lab</a:t>
            </a:r>
          </a:p>
          <a:p>
            <a:pPr marL="342900" indent="-342900">
              <a:lnSpc>
                <a:spcPct val="100000"/>
              </a:lnSpc>
              <a:buFont typeface="Arial"/>
              <a:buChar char="•"/>
            </a:pPr>
            <a:r>
              <a:rPr lang="en-US" sz="1800" dirty="0"/>
              <a:t>01 Small Botanical Garden</a:t>
            </a:r>
          </a:p>
          <a:p>
            <a:pPr marL="342900" indent="-342900">
              <a:buFont typeface="Arial"/>
              <a:buChar char="•"/>
            </a:pPr>
            <a:endParaRPr lang="en-US" sz="1800" b="0" dirty="0"/>
          </a:p>
          <a:p>
            <a:endParaRPr lang="en-US" sz="2000" b="0" dirty="0"/>
          </a:p>
          <a:p>
            <a:endParaRPr lang="en-US" sz="2000" b="0" dirty="0"/>
          </a:p>
        </p:txBody>
      </p:sp>
      <p:sp>
        <p:nvSpPr>
          <p:cNvPr id="4" name="Content Placeholder 3"/>
          <p:cNvSpPr>
            <a:spLocks noGrp="1"/>
          </p:cNvSpPr>
          <p:nvPr>
            <p:ph sz="half" idx="2"/>
          </p:nvPr>
        </p:nvSpPr>
        <p:spPr>
          <a:xfrm>
            <a:off x="5053443" y="2149844"/>
            <a:ext cx="3886200" cy="3988054"/>
          </a:xfrm>
        </p:spPr>
        <p:txBody>
          <a:bodyPr>
            <a:normAutofit/>
          </a:bodyPr>
          <a:lstStyle/>
          <a:p>
            <a:pPr marL="0" indent="0">
              <a:buNone/>
            </a:pPr>
            <a:r>
              <a:rPr lang="en-US" sz="1800" b="1" dirty="0"/>
              <a:t>Permanent Faculty</a:t>
            </a:r>
          </a:p>
          <a:p>
            <a:pPr marL="342900" indent="-342900">
              <a:lnSpc>
                <a:spcPct val="100000"/>
              </a:lnSpc>
              <a:buFont typeface="Arial"/>
              <a:buChar char="•"/>
            </a:pPr>
            <a:r>
              <a:rPr lang="en-US" sz="1800" dirty="0"/>
              <a:t>Dr Padma Saxena, </a:t>
            </a:r>
            <a:r>
              <a:rPr lang="en-US" sz="1800" dirty="0" err="1"/>
              <a:t>Asstt</a:t>
            </a:r>
            <a:r>
              <a:rPr lang="en-US" sz="1800" dirty="0"/>
              <a:t>. Prof.</a:t>
            </a:r>
          </a:p>
          <a:p>
            <a:pPr marL="0" indent="0">
              <a:lnSpc>
                <a:spcPct val="100000"/>
              </a:lnSpc>
              <a:buNone/>
            </a:pPr>
            <a:r>
              <a:rPr lang="en-US" sz="1800" dirty="0"/>
              <a:t>       Head of Department</a:t>
            </a:r>
          </a:p>
          <a:p>
            <a:pPr marL="342900" indent="-342900">
              <a:lnSpc>
                <a:spcPct val="100000"/>
              </a:lnSpc>
              <a:buFont typeface="Arial"/>
              <a:buChar char="•"/>
            </a:pPr>
            <a:r>
              <a:rPr lang="en-US" sz="1800" b="0" dirty="0"/>
              <a:t>Ms. Soni Singh.</a:t>
            </a:r>
          </a:p>
          <a:p>
            <a:pPr marL="0" indent="0">
              <a:lnSpc>
                <a:spcPct val="100000"/>
              </a:lnSpc>
              <a:buNone/>
            </a:pPr>
            <a:r>
              <a:rPr lang="en-US" sz="1800" b="1" dirty="0"/>
              <a:t> Self Finance</a:t>
            </a:r>
          </a:p>
          <a:p>
            <a:pPr marL="342900" indent="-342900">
              <a:lnSpc>
                <a:spcPct val="100000"/>
              </a:lnSpc>
              <a:buFont typeface="Arial"/>
              <a:buChar char="•"/>
            </a:pPr>
            <a:r>
              <a:rPr lang="en-US" sz="1800" dirty="0"/>
              <a:t>Ms. Kamini</a:t>
            </a:r>
          </a:p>
          <a:p>
            <a:pPr marL="342900" indent="-342900">
              <a:lnSpc>
                <a:spcPct val="100000"/>
              </a:lnSpc>
              <a:buFont typeface="Arial"/>
              <a:buChar char="•"/>
            </a:pPr>
            <a:r>
              <a:rPr lang="en-US" sz="1800" b="0" dirty="0"/>
              <a:t> Lab Staff-02</a:t>
            </a:r>
          </a:p>
          <a:p>
            <a:pPr marL="342900" indent="-342900">
              <a:lnSpc>
                <a:spcPct val="100000"/>
              </a:lnSpc>
              <a:buFont typeface="Arial"/>
              <a:buChar char="•"/>
            </a:pPr>
            <a:r>
              <a:rPr lang="en-US" sz="1800" b="0" dirty="0"/>
              <a:t>02 labs </a:t>
            </a:r>
          </a:p>
          <a:p>
            <a:pPr marL="342900" indent="-342900">
              <a:lnSpc>
                <a:spcPct val="100000"/>
              </a:lnSpc>
              <a:buFont typeface="Arial"/>
              <a:buChar char="•"/>
            </a:pPr>
            <a:r>
              <a:rPr lang="en-US" sz="1800" b="0" dirty="0"/>
              <a:t>01 Instrument lab.</a:t>
            </a:r>
            <a:endParaRPr lang="en-US" sz="2000" dirty="0"/>
          </a:p>
          <a:p>
            <a:endParaRPr lang="en-US" sz="2000" b="0" dirty="0"/>
          </a:p>
        </p:txBody>
      </p:sp>
      <p:sp>
        <p:nvSpPr>
          <p:cNvPr id="6" name="TextBox 5"/>
          <p:cNvSpPr txBox="1"/>
          <p:nvPr/>
        </p:nvSpPr>
        <p:spPr>
          <a:xfrm>
            <a:off x="567182" y="1045080"/>
            <a:ext cx="7599453" cy="430887"/>
          </a:xfrm>
          <a:prstGeom prst="rect">
            <a:avLst/>
          </a:prstGeom>
          <a:noFill/>
        </p:spPr>
        <p:txBody>
          <a:bodyPr wrap="none" rtlCol="0">
            <a:spAutoFit/>
          </a:bodyPr>
          <a:lstStyle/>
          <a:p>
            <a:r>
              <a:rPr lang="en-US" sz="2200" b="1" dirty="0"/>
              <a:t>Current Student Strength 2024-25 ODD SEM -181+159+ 143</a:t>
            </a:r>
          </a:p>
        </p:txBody>
      </p:sp>
      <p:sp>
        <p:nvSpPr>
          <p:cNvPr id="5" name="TextBox 4">
            <a:extLst>
              <a:ext uri="{FF2B5EF4-FFF2-40B4-BE49-F238E27FC236}">
                <a16:creationId xmlns:a16="http://schemas.microsoft.com/office/drawing/2014/main" id="{F46B2C6F-CB53-4244-F162-146865354ED4}"/>
              </a:ext>
            </a:extLst>
          </p:cNvPr>
          <p:cNvSpPr txBox="1"/>
          <p:nvPr/>
        </p:nvSpPr>
        <p:spPr>
          <a:xfrm>
            <a:off x="869372" y="368882"/>
            <a:ext cx="6921181" cy="523798"/>
          </a:xfrm>
          <a:prstGeom prst="rect">
            <a:avLst/>
          </a:prstGeom>
          <a:noFill/>
        </p:spPr>
        <p:txBody>
          <a:bodyPr wrap="square">
            <a:spAutoFit/>
          </a:bodyPr>
          <a:lstStyle/>
          <a:p>
            <a:pPr algn="ctr">
              <a:lnSpc>
                <a:spcPts val="3560"/>
              </a:lnSpc>
            </a:pPr>
            <a:r>
              <a:rPr lang="en-US" sz="2400" b="1" dirty="0"/>
              <a:t>DEPARTMENTS : BOTANY AND ZOOLOGY</a:t>
            </a:r>
          </a:p>
        </p:txBody>
      </p:sp>
      <p:pic>
        <p:nvPicPr>
          <p:cNvPr id="9" name="Picture 8">
            <a:extLst>
              <a:ext uri="{FF2B5EF4-FFF2-40B4-BE49-F238E27FC236}">
                <a16:creationId xmlns:a16="http://schemas.microsoft.com/office/drawing/2014/main" id="{B5C0EBD8-E1B9-D826-2C74-192A1CA83E88}"/>
              </a:ext>
            </a:extLst>
          </p:cNvPr>
          <p:cNvPicPr>
            <a:picLocks noChangeAspect="1"/>
          </p:cNvPicPr>
          <p:nvPr/>
        </p:nvPicPr>
        <p:blipFill>
          <a:blip r:embed="rId2"/>
          <a:stretch>
            <a:fillRect/>
          </a:stretch>
        </p:blipFill>
        <p:spPr>
          <a:xfrm>
            <a:off x="188386" y="244361"/>
            <a:ext cx="756738" cy="772840"/>
          </a:xfrm>
          <a:prstGeom prst="rect">
            <a:avLst/>
          </a:prstGeom>
        </p:spPr>
      </p:pic>
      <p:pic>
        <p:nvPicPr>
          <p:cNvPr id="10" name="Picture 9">
            <a:extLst>
              <a:ext uri="{FF2B5EF4-FFF2-40B4-BE49-F238E27FC236}">
                <a16:creationId xmlns:a16="http://schemas.microsoft.com/office/drawing/2014/main" id="{112569AB-F51C-0CF4-72C9-BE6169F8021A}"/>
              </a:ext>
            </a:extLst>
          </p:cNvPr>
          <p:cNvPicPr>
            <a:picLocks noChangeAspect="1"/>
          </p:cNvPicPr>
          <p:nvPr/>
        </p:nvPicPr>
        <p:blipFill>
          <a:blip r:embed="rId3"/>
          <a:stretch>
            <a:fillRect/>
          </a:stretch>
        </p:blipFill>
        <p:spPr>
          <a:xfrm>
            <a:off x="7958470" y="329443"/>
            <a:ext cx="632316" cy="602676"/>
          </a:xfrm>
          <a:prstGeom prst="rect">
            <a:avLst/>
          </a:prstGeom>
        </p:spPr>
      </p:pic>
      <p:sp>
        <p:nvSpPr>
          <p:cNvPr id="7" name="TextBox 6">
            <a:extLst>
              <a:ext uri="{FF2B5EF4-FFF2-40B4-BE49-F238E27FC236}">
                <a16:creationId xmlns:a16="http://schemas.microsoft.com/office/drawing/2014/main" id="{550313E6-E4AD-31B2-1B22-2EAB74498A87}"/>
              </a:ext>
            </a:extLst>
          </p:cNvPr>
          <p:cNvSpPr txBox="1"/>
          <p:nvPr/>
        </p:nvSpPr>
        <p:spPr>
          <a:xfrm>
            <a:off x="566755" y="1780512"/>
            <a:ext cx="2785618" cy="369332"/>
          </a:xfrm>
          <a:prstGeom prst="rect">
            <a:avLst/>
          </a:prstGeom>
          <a:noFill/>
        </p:spPr>
        <p:txBody>
          <a:bodyPr wrap="square" rtlCol="0">
            <a:spAutoFit/>
          </a:bodyPr>
          <a:lstStyle/>
          <a:p>
            <a:r>
              <a:rPr lang="en-US" b="1" dirty="0">
                <a:solidFill>
                  <a:srgbClr val="009D00"/>
                </a:solidFill>
              </a:rPr>
              <a:t> BOTANY</a:t>
            </a:r>
            <a:endParaRPr lang="en-US" dirty="0"/>
          </a:p>
        </p:txBody>
      </p:sp>
      <p:sp>
        <p:nvSpPr>
          <p:cNvPr id="8" name="TextBox 7">
            <a:extLst>
              <a:ext uri="{FF2B5EF4-FFF2-40B4-BE49-F238E27FC236}">
                <a16:creationId xmlns:a16="http://schemas.microsoft.com/office/drawing/2014/main" id="{345FBA51-D0B9-3B83-9673-A36192FE44C8}"/>
              </a:ext>
            </a:extLst>
          </p:cNvPr>
          <p:cNvSpPr txBox="1"/>
          <p:nvPr/>
        </p:nvSpPr>
        <p:spPr>
          <a:xfrm>
            <a:off x="4704586" y="1693400"/>
            <a:ext cx="2291957" cy="369332"/>
          </a:xfrm>
          <a:prstGeom prst="rect">
            <a:avLst/>
          </a:prstGeom>
          <a:noFill/>
        </p:spPr>
        <p:txBody>
          <a:bodyPr wrap="square" rtlCol="0">
            <a:spAutoFit/>
          </a:bodyPr>
          <a:lstStyle/>
          <a:p>
            <a:r>
              <a:rPr lang="en-US" b="1" dirty="0">
                <a:solidFill>
                  <a:srgbClr val="FF6600"/>
                </a:solidFill>
              </a:rPr>
              <a:t> ZOOLOGY</a:t>
            </a:r>
            <a:endParaRPr lang="en-US" dirty="0"/>
          </a:p>
        </p:txBody>
      </p:sp>
    </p:spTree>
    <p:extLst>
      <p:ext uri="{BB962C8B-B14F-4D97-AF65-F5344CB8AC3E}">
        <p14:creationId xmlns:p14="http://schemas.microsoft.com/office/powerpoint/2010/main" val="382653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5420EE-DEE0-B949-394E-9F0882A4E916}"/>
              </a:ext>
            </a:extLst>
          </p:cNvPr>
          <p:cNvSpPr txBox="1"/>
          <p:nvPr/>
        </p:nvSpPr>
        <p:spPr>
          <a:xfrm>
            <a:off x="481457" y="1161087"/>
            <a:ext cx="3745923" cy="400110"/>
          </a:xfrm>
          <a:prstGeom prst="rect">
            <a:avLst/>
          </a:prstGeom>
          <a:noFill/>
        </p:spPr>
        <p:txBody>
          <a:bodyPr wrap="square" rtlCol="0">
            <a:spAutoFit/>
          </a:bodyPr>
          <a:lstStyle/>
          <a:p>
            <a:r>
              <a:rPr lang="en-US" sz="2000" b="1" dirty="0"/>
              <a:t>ADVISORY  COMMITTEE</a:t>
            </a:r>
          </a:p>
        </p:txBody>
      </p:sp>
      <p:sp>
        <p:nvSpPr>
          <p:cNvPr id="8" name="TextBox 7">
            <a:extLst>
              <a:ext uri="{FF2B5EF4-FFF2-40B4-BE49-F238E27FC236}">
                <a16:creationId xmlns:a16="http://schemas.microsoft.com/office/drawing/2014/main" id="{BEFFAFCA-DFB7-7E09-AF06-8C436CE11B47}"/>
              </a:ext>
            </a:extLst>
          </p:cNvPr>
          <p:cNvSpPr txBox="1"/>
          <p:nvPr/>
        </p:nvSpPr>
        <p:spPr>
          <a:xfrm>
            <a:off x="4818317" y="1615836"/>
            <a:ext cx="3717129" cy="1261884"/>
          </a:xfrm>
          <a:prstGeom prst="rect">
            <a:avLst/>
          </a:prstGeom>
          <a:noFill/>
        </p:spPr>
        <p:txBody>
          <a:bodyPr wrap="square" rtlCol="0">
            <a:spAutoFit/>
          </a:bodyPr>
          <a:lstStyle/>
          <a:p>
            <a:pPr marL="285750" indent="-285750">
              <a:buFont typeface="Arial" panose="020B0604020202020204" pitchFamily="34" charset="0"/>
              <a:buChar char="•"/>
            </a:pPr>
            <a:r>
              <a:rPr lang="en-US" sz="1900" b="1" dirty="0">
                <a:ea typeface="Times New Roman" panose="02020603050405020304" pitchFamily="18" charset="0"/>
              </a:rPr>
              <a:t>Offline meetings: </a:t>
            </a:r>
          </a:p>
          <a:p>
            <a:r>
              <a:rPr lang="en-US" sz="1900" b="1" dirty="0">
                <a:ea typeface="Times New Roman" panose="02020603050405020304" pitchFamily="18" charset="0"/>
              </a:rPr>
              <a:t>      </a:t>
            </a:r>
            <a:r>
              <a:rPr lang="en-US" sz="1900" dirty="0">
                <a:ea typeface="Times New Roman" panose="02020603050405020304" pitchFamily="18" charset="0"/>
              </a:rPr>
              <a:t>None (due to pandemic)</a:t>
            </a:r>
            <a:endParaRPr lang="en-US" sz="1900" dirty="0">
              <a:effectLst/>
              <a:ea typeface="Times New Roman" panose="02020603050405020304" pitchFamily="18" charset="0"/>
            </a:endParaRPr>
          </a:p>
          <a:p>
            <a:pPr marL="285750" indent="-285750">
              <a:buFont typeface="Arial" panose="020B0604020202020204" pitchFamily="34" charset="0"/>
              <a:buChar char="•"/>
            </a:pPr>
            <a:r>
              <a:rPr lang="en-US" sz="1900" b="1" dirty="0">
                <a:ea typeface="Times New Roman" panose="02020603050405020304" pitchFamily="18" charset="0"/>
              </a:rPr>
              <a:t>O</a:t>
            </a:r>
            <a:r>
              <a:rPr lang="en-US" sz="1900" b="1" dirty="0">
                <a:effectLst/>
                <a:ea typeface="Times New Roman" panose="02020603050405020304" pitchFamily="18" charset="0"/>
              </a:rPr>
              <a:t>nline</a:t>
            </a:r>
            <a:r>
              <a:rPr lang="en-US" sz="1900" dirty="0">
                <a:effectLst/>
                <a:ea typeface="Times New Roman" panose="02020603050405020304" pitchFamily="18" charset="0"/>
              </a:rPr>
              <a:t> </a:t>
            </a:r>
            <a:r>
              <a:rPr lang="en-US" sz="1900" b="1" dirty="0">
                <a:ea typeface="Times New Roman" panose="02020603050405020304" pitchFamily="18" charset="0"/>
              </a:rPr>
              <a:t>communications:</a:t>
            </a:r>
            <a:r>
              <a:rPr lang="en-US" sz="1900" spc="-300" dirty="0">
                <a:effectLst/>
                <a:ea typeface="Times New Roman" panose="02020603050405020304" pitchFamily="18" charset="0"/>
              </a:rPr>
              <a:t> </a:t>
            </a:r>
          </a:p>
          <a:p>
            <a:r>
              <a:rPr lang="en-US" sz="1900" spc="-300" dirty="0">
                <a:ea typeface="Times New Roman" panose="02020603050405020304" pitchFamily="18" charset="0"/>
              </a:rPr>
              <a:t>              </a:t>
            </a:r>
            <a:r>
              <a:rPr lang="en-US" sz="1900" dirty="0">
                <a:ea typeface="Times New Roman" panose="02020603050405020304" pitchFamily="18" charset="0"/>
              </a:rPr>
              <a:t>  regular </a:t>
            </a:r>
            <a:r>
              <a:rPr lang="en-US" sz="1900" dirty="0">
                <a:effectLst/>
                <a:ea typeface="Times New Roman" panose="02020603050405020304" pitchFamily="18" charset="0"/>
              </a:rPr>
              <a:t>emails,</a:t>
            </a:r>
            <a:r>
              <a:rPr lang="en-US" sz="1900" spc="35" dirty="0">
                <a:effectLst/>
                <a:ea typeface="Times New Roman" panose="02020603050405020304" pitchFamily="18" charset="0"/>
              </a:rPr>
              <a:t> </a:t>
            </a:r>
            <a:r>
              <a:rPr lang="en-US" sz="1900" dirty="0">
                <a:effectLst/>
                <a:ea typeface="Times New Roman" panose="02020603050405020304" pitchFamily="18" charset="0"/>
              </a:rPr>
              <a:t>calls</a:t>
            </a:r>
            <a:r>
              <a:rPr lang="en-US" sz="1900" spc="35" dirty="0">
                <a:effectLst/>
                <a:ea typeface="Times New Roman" panose="02020603050405020304" pitchFamily="18" charset="0"/>
              </a:rPr>
              <a:t> </a:t>
            </a:r>
            <a:r>
              <a:rPr lang="en-US" sz="1900" dirty="0">
                <a:effectLst/>
                <a:ea typeface="Times New Roman" panose="02020603050405020304" pitchFamily="18" charset="0"/>
              </a:rPr>
              <a:t>and</a:t>
            </a:r>
            <a:r>
              <a:rPr lang="en-US" sz="1900" spc="25" dirty="0">
                <a:effectLst/>
                <a:ea typeface="Times New Roman" panose="02020603050405020304" pitchFamily="18" charset="0"/>
              </a:rPr>
              <a:t> </a:t>
            </a:r>
            <a:r>
              <a:rPr lang="en-US" sz="1900" dirty="0">
                <a:effectLst/>
                <a:ea typeface="Times New Roman" panose="02020603050405020304" pitchFamily="18" charset="0"/>
              </a:rPr>
              <a:t>chats</a:t>
            </a:r>
            <a:endParaRPr lang="en-US" sz="1900" spc="50" dirty="0">
              <a:effectLst/>
              <a:ea typeface="Times New Roman" panose="02020603050405020304" pitchFamily="18" charset="0"/>
            </a:endParaRPr>
          </a:p>
        </p:txBody>
      </p:sp>
      <p:pic>
        <p:nvPicPr>
          <p:cNvPr id="9" name="Picture 8">
            <a:extLst>
              <a:ext uri="{FF2B5EF4-FFF2-40B4-BE49-F238E27FC236}">
                <a16:creationId xmlns:a16="http://schemas.microsoft.com/office/drawing/2014/main" id="{558E151D-65CE-5874-3540-D2D60A440FF1}"/>
              </a:ext>
            </a:extLst>
          </p:cNvPr>
          <p:cNvPicPr>
            <a:picLocks noChangeAspect="1"/>
          </p:cNvPicPr>
          <p:nvPr/>
        </p:nvPicPr>
        <p:blipFill>
          <a:blip r:embed="rId2"/>
          <a:stretch>
            <a:fillRect/>
          </a:stretch>
        </p:blipFill>
        <p:spPr>
          <a:xfrm>
            <a:off x="4841879" y="3737426"/>
            <a:ext cx="1191708" cy="2325518"/>
          </a:xfrm>
          <a:prstGeom prst="rect">
            <a:avLst/>
          </a:prstGeom>
        </p:spPr>
      </p:pic>
      <p:pic>
        <p:nvPicPr>
          <p:cNvPr id="10" name="Picture 9">
            <a:extLst>
              <a:ext uri="{FF2B5EF4-FFF2-40B4-BE49-F238E27FC236}">
                <a16:creationId xmlns:a16="http://schemas.microsoft.com/office/drawing/2014/main" id="{45761A1D-2103-5B01-F2A6-5793FCD8EEF8}"/>
              </a:ext>
            </a:extLst>
          </p:cNvPr>
          <p:cNvPicPr>
            <a:picLocks noChangeAspect="1"/>
          </p:cNvPicPr>
          <p:nvPr/>
        </p:nvPicPr>
        <p:blipFill>
          <a:blip r:embed="rId3"/>
          <a:stretch>
            <a:fillRect/>
          </a:stretch>
        </p:blipFill>
        <p:spPr>
          <a:xfrm>
            <a:off x="6115984" y="3016737"/>
            <a:ext cx="2795022" cy="1441379"/>
          </a:xfrm>
          <a:prstGeom prst="rect">
            <a:avLst/>
          </a:prstGeom>
        </p:spPr>
      </p:pic>
      <p:pic>
        <p:nvPicPr>
          <p:cNvPr id="11" name="Picture 10">
            <a:extLst>
              <a:ext uri="{FF2B5EF4-FFF2-40B4-BE49-F238E27FC236}">
                <a16:creationId xmlns:a16="http://schemas.microsoft.com/office/drawing/2014/main" id="{58774C93-332E-5E0C-D0DF-8D6C2C2A1CC6}"/>
              </a:ext>
            </a:extLst>
          </p:cNvPr>
          <p:cNvPicPr>
            <a:picLocks noChangeAspect="1"/>
          </p:cNvPicPr>
          <p:nvPr/>
        </p:nvPicPr>
        <p:blipFill>
          <a:blip r:embed="rId4"/>
          <a:stretch>
            <a:fillRect/>
          </a:stretch>
        </p:blipFill>
        <p:spPr>
          <a:xfrm>
            <a:off x="6788904" y="5242164"/>
            <a:ext cx="1914193" cy="1265765"/>
          </a:xfrm>
          <a:prstGeom prst="rect">
            <a:avLst/>
          </a:prstGeom>
        </p:spPr>
      </p:pic>
      <p:pic>
        <p:nvPicPr>
          <p:cNvPr id="12" name="Picture 11">
            <a:extLst>
              <a:ext uri="{FF2B5EF4-FFF2-40B4-BE49-F238E27FC236}">
                <a16:creationId xmlns:a16="http://schemas.microsoft.com/office/drawing/2014/main" id="{5134D393-12A2-0274-AF2B-B341F5049BC1}"/>
              </a:ext>
            </a:extLst>
          </p:cNvPr>
          <p:cNvPicPr>
            <a:picLocks noChangeAspect="1"/>
          </p:cNvPicPr>
          <p:nvPr/>
        </p:nvPicPr>
        <p:blipFill>
          <a:blip r:embed="rId5"/>
          <a:stretch>
            <a:fillRect/>
          </a:stretch>
        </p:blipFill>
        <p:spPr>
          <a:xfrm flipV="1">
            <a:off x="6676881" y="4757105"/>
            <a:ext cx="1673228" cy="358341"/>
          </a:xfrm>
          <a:prstGeom prst="rect">
            <a:avLst/>
          </a:prstGeom>
        </p:spPr>
      </p:pic>
      <p:sp>
        <p:nvSpPr>
          <p:cNvPr id="16" name="TextBox 15">
            <a:extLst>
              <a:ext uri="{FF2B5EF4-FFF2-40B4-BE49-F238E27FC236}">
                <a16:creationId xmlns:a16="http://schemas.microsoft.com/office/drawing/2014/main" id="{0933DF8F-F625-3ED8-F892-05924782E1E0}"/>
              </a:ext>
            </a:extLst>
          </p:cNvPr>
          <p:cNvSpPr txBox="1"/>
          <p:nvPr/>
        </p:nvSpPr>
        <p:spPr>
          <a:xfrm>
            <a:off x="481457" y="1615836"/>
            <a:ext cx="3717129" cy="2875146"/>
          </a:xfrm>
          <a:prstGeom prst="rect">
            <a:avLst/>
          </a:prstGeom>
          <a:noFill/>
        </p:spPr>
        <p:txBody>
          <a:bodyPr wrap="square">
            <a:spAutoFit/>
          </a:bodyPr>
          <a:lstStyle/>
          <a:p>
            <a:pPr marL="465455" indent="-285750">
              <a:spcBef>
                <a:spcPts val="455"/>
              </a:spcBef>
              <a:spcAft>
                <a:spcPts val="0"/>
              </a:spcAft>
              <a:buFont typeface="Arial" panose="020B0604020202020204" pitchFamily="34" charset="0"/>
              <a:buChar char="•"/>
            </a:pPr>
            <a:r>
              <a:rPr lang="en-US" sz="1700" b="1" dirty="0">
                <a:solidFill>
                  <a:srgbClr val="000000"/>
                </a:solidFill>
                <a:effectLst/>
                <a:latin typeface="+mj-lt"/>
                <a:ea typeface="Times New Roman" panose="02020603050405020304" pitchFamily="18" charset="0"/>
                <a:cs typeface="Mangal" panose="02040503050203030202" pitchFamily="18" charset="0"/>
              </a:rPr>
              <a:t>Dr.</a:t>
            </a:r>
            <a:r>
              <a:rPr lang="en-US" sz="1700" b="1" spc="40" dirty="0">
                <a:solidFill>
                  <a:srgbClr val="000000"/>
                </a:solidFill>
                <a:effectLst/>
                <a:latin typeface="+mj-lt"/>
                <a:ea typeface="Times New Roman" panose="02020603050405020304" pitchFamily="18" charset="0"/>
                <a:cs typeface="Mangal" panose="02040503050203030202" pitchFamily="18" charset="0"/>
              </a:rPr>
              <a:t> </a:t>
            </a:r>
            <a:r>
              <a:rPr lang="en-US" sz="1700" b="1" dirty="0">
                <a:solidFill>
                  <a:srgbClr val="000000"/>
                </a:solidFill>
                <a:effectLst/>
                <a:latin typeface="+mj-lt"/>
                <a:ea typeface="Times New Roman" panose="02020603050405020304" pitchFamily="18" charset="0"/>
                <a:cs typeface="Mangal" panose="02040503050203030202" pitchFamily="18" charset="0"/>
              </a:rPr>
              <a:t>Garima</a:t>
            </a:r>
            <a:r>
              <a:rPr lang="en-US" sz="1700" b="1" spc="125" dirty="0">
                <a:solidFill>
                  <a:srgbClr val="000000"/>
                </a:solidFill>
                <a:effectLst/>
                <a:latin typeface="+mj-lt"/>
                <a:ea typeface="Times New Roman" panose="02020603050405020304" pitchFamily="18" charset="0"/>
                <a:cs typeface="Mangal" panose="02040503050203030202" pitchFamily="18" charset="0"/>
              </a:rPr>
              <a:t> </a:t>
            </a:r>
            <a:r>
              <a:rPr lang="en-US" sz="1700" b="1" dirty="0">
                <a:solidFill>
                  <a:srgbClr val="000000"/>
                </a:solidFill>
                <a:effectLst/>
                <a:latin typeface="+mj-lt"/>
                <a:ea typeface="Times New Roman" panose="02020603050405020304" pitchFamily="18" charset="0"/>
                <a:cs typeface="Mangal" panose="02040503050203030202" pitchFamily="18" charset="0"/>
              </a:rPr>
              <a:t>Gupta</a:t>
            </a:r>
            <a:r>
              <a:rPr lang="en-US" sz="1700" b="1" spc="75" dirty="0">
                <a:solidFill>
                  <a:srgbClr val="000000"/>
                </a:solidFill>
                <a:effectLst/>
                <a:latin typeface="+mj-lt"/>
                <a:ea typeface="Times New Roman" panose="02020603050405020304" pitchFamily="18" charset="0"/>
                <a:cs typeface="Mangal" panose="02040503050203030202" pitchFamily="18" charset="0"/>
              </a:rPr>
              <a:t> </a:t>
            </a:r>
            <a:r>
              <a:rPr lang="en-US" sz="1700" b="1" dirty="0">
                <a:solidFill>
                  <a:srgbClr val="000000"/>
                </a:solidFill>
                <a:effectLst/>
                <a:latin typeface="+mj-lt"/>
                <a:ea typeface="Times New Roman" panose="02020603050405020304" pitchFamily="18" charset="0"/>
                <a:cs typeface="Mangal" panose="02040503050203030202" pitchFamily="18" charset="0"/>
              </a:rPr>
              <a:t>(Program</a:t>
            </a:r>
            <a:r>
              <a:rPr lang="en-US" sz="1700" b="1" spc="110" dirty="0">
                <a:solidFill>
                  <a:srgbClr val="000000"/>
                </a:solidFill>
                <a:effectLst/>
                <a:latin typeface="+mj-lt"/>
                <a:ea typeface="Times New Roman" panose="02020603050405020304" pitchFamily="18" charset="0"/>
                <a:cs typeface="Mangal" panose="02040503050203030202" pitchFamily="18" charset="0"/>
              </a:rPr>
              <a:t> </a:t>
            </a:r>
            <a:r>
              <a:rPr lang="en-US" sz="1700" b="1" dirty="0">
                <a:solidFill>
                  <a:srgbClr val="000000"/>
                </a:solidFill>
                <a:effectLst/>
                <a:latin typeface="+mj-lt"/>
                <a:ea typeface="Times New Roman" panose="02020603050405020304" pitchFamily="18" charset="0"/>
                <a:cs typeface="Mangal" panose="02040503050203030202" pitchFamily="18" charset="0"/>
              </a:rPr>
              <a:t>Officer)</a:t>
            </a:r>
            <a:r>
              <a:rPr lang="en-IN" sz="1700" b="1" dirty="0">
                <a:solidFill>
                  <a:srgbClr val="243F60"/>
                </a:solidFill>
                <a:effectLst/>
                <a:latin typeface="+mj-lt"/>
                <a:ea typeface="Times New Roman" panose="02020603050405020304" pitchFamily="18" charset="0"/>
                <a:cs typeface="Mangal" panose="02040503050203030202" pitchFamily="18" charset="0"/>
              </a:rPr>
              <a:t>. </a:t>
            </a:r>
            <a:r>
              <a:rPr lang="en-US" sz="1700" dirty="0">
                <a:solidFill>
                  <a:srgbClr val="000000"/>
                </a:solidFill>
                <a:effectLst/>
                <a:latin typeface="+mj-lt"/>
                <a:ea typeface="Times New Roman" panose="02020603050405020304" pitchFamily="18" charset="0"/>
              </a:rPr>
              <a:t>Scientist</a:t>
            </a:r>
            <a:r>
              <a:rPr lang="en-US" sz="1700" spc="105" dirty="0">
                <a:solidFill>
                  <a:srgbClr val="000000"/>
                </a:solidFill>
                <a:effectLst/>
                <a:latin typeface="+mj-lt"/>
                <a:ea typeface="Times New Roman" panose="02020603050405020304" pitchFamily="18" charset="0"/>
              </a:rPr>
              <a:t> </a:t>
            </a:r>
            <a:r>
              <a:rPr lang="en-US" sz="1700" dirty="0">
                <a:solidFill>
                  <a:srgbClr val="000000"/>
                </a:solidFill>
                <a:effectLst/>
                <a:latin typeface="+mj-lt"/>
                <a:ea typeface="Times New Roman" panose="02020603050405020304" pitchFamily="18" charset="0"/>
              </a:rPr>
              <a:t>E,</a:t>
            </a:r>
            <a:r>
              <a:rPr lang="en-US" sz="1700" spc="80" dirty="0">
                <a:solidFill>
                  <a:srgbClr val="000000"/>
                </a:solidFill>
                <a:effectLst/>
                <a:latin typeface="+mj-lt"/>
                <a:ea typeface="Times New Roman" panose="02020603050405020304" pitchFamily="18" charset="0"/>
              </a:rPr>
              <a:t> </a:t>
            </a:r>
            <a:r>
              <a:rPr lang="en-US" sz="1700" dirty="0">
                <a:solidFill>
                  <a:srgbClr val="000000"/>
                </a:solidFill>
                <a:effectLst/>
                <a:latin typeface="+mj-lt"/>
                <a:ea typeface="Times New Roman" panose="02020603050405020304" pitchFamily="18" charset="0"/>
              </a:rPr>
              <a:t>Department</a:t>
            </a:r>
            <a:r>
              <a:rPr lang="en-US" sz="1700" spc="175" dirty="0">
                <a:solidFill>
                  <a:srgbClr val="000000"/>
                </a:solidFill>
                <a:effectLst/>
                <a:latin typeface="+mj-lt"/>
                <a:ea typeface="Times New Roman" panose="02020603050405020304" pitchFamily="18" charset="0"/>
              </a:rPr>
              <a:t> </a:t>
            </a:r>
            <a:r>
              <a:rPr lang="en-US" sz="1700" dirty="0">
                <a:solidFill>
                  <a:srgbClr val="000000"/>
                </a:solidFill>
                <a:effectLst/>
                <a:latin typeface="+mj-lt"/>
                <a:ea typeface="Times New Roman" panose="02020603050405020304" pitchFamily="18" charset="0"/>
              </a:rPr>
              <a:t>OF</a:t>
            </a:r>
            <a:r>
              <a:rPr lang="en-US" sz="1700" spc="125" dirty="0">
                <a:solidFill>
                  <a:srgbClr val="000000"/>
                </a:solidFill>
                <a:effectLst/>
                <a:latin typeface="+mj-lt"/>
                <a:ea typeface="Times New Roman" panose="02020603050405020304" pitchFamily="18" charset="0"/>
              </a:rPr>
              <a:t> </a:t>
            </a:r>
            <a:r>
              <a:rPr lang="en-US" sz="1700" dirty="0">
                <a:solidFill>
                  <a:srgbClr val="000000"/>
                </a:solidFill>
                <a:effectLst/>
                <a:latin typeface="+mj-lt"/>
                <a:ea typeface="Times New Roman" panose="02020603050405020304" pitchFamily="18" charset="0"/>
              </a:rPr>
              <a:t>biotechnology,</a:t>
            </a:r>
            <a:r>
              <a:rPr lang="en-US" sz="1700" spc="20" dirty="0">
                <a:solidFill>
                  <a:srgbClr val="000000"/>
                </a:solidFill>
                <a:effectLst/>
                <a:latin typeface="+mj-lt"/>
                <a:ea typeface="Times New Roman" panose="02020603050405020304" pitchFamily="18" charset="0"/>
              </a:rPr>
              <a:t> </a:t>
            </a:r>
            <a:r>
              <a:rPr lang="en-US" sz="1700" dirty="0">
                <a:solidFill>
                  <a:srgbClr val="000000"/>
                </a:solidFill>
                <a:effectLst/>
                <a:latin typeface="+mj-lt"/>
                <a:ea typeface="Times New Roman" panose="02020603050405020304" pitchFamily="18" charset="0"/>
              </a:rPr>
              <a:t>Delhi</a:t>
            </a:r>
            <a:endParaRPr lang="en-IN" sz="1700" dirty="0">
              <a:effectLst/>
              <a:latin typeface="+mj-lt"/>
              <a:ea typeface="Times New Roman" panose="02020603050405020304" pitchFamily="18" charset="0"/>
            </a:endParaRPr>
          </a:p>
          <a:p>
            <a:pPr marL="465455" indent="-285750">
              <a:spcBef>
                <a:spcPts val="635"/>
              </a:spcBef>
              <a:spcAft>
                <a:spcPts val="0"/>
              </a:spcAft>
              <a:buFont typeface="Arial" panose="020B0604020202020204" pitchFamily="34" charset="0"/>
              <a:buChar char="•"/>
            </a:pPr>
            <a:r>
              <a:rPr lang="en-US" sz="1700" b="1" dirty="0">
                <a:solidFill>
                  <a:srgbClr val="000000"/>
                </a:solidFill>
                <a:latin typeface="+mj-lt"/>
                <a:ea typeface="Times New Roman" panose="02020603050405020304" pitchFamily="18" charset="0"/>
                <a:cs typeface="Mangal" panose="02040503050203030202" pitchFamily="18" charset="0"/>
              </a:rPr>
              <a:t>Prof. </a:t>
            </a:r>
            <a:r>
              <a:rPr lang="en-US" sz="1700" b="1" dirty="0">
                <a:solidFill>
                  <a:srgbClr val="000000"/>
                </a:solidFill>
                <a:effectLst/>
                <a:latin typeface="+mj-lt"/>
                <a:ea typeface="Times New Roman" panose="02020603050405020304" pitchFamily="18" charset="0"/>
                <a:cs typeface="Mangal" panose="02040503050203030202" pitchFamily="18" charset="0"/>
              </a:rPr>
              <a:t>Seema</a:t>
            </a:r>
            <a:r>
              <a:rPr lang="en-US" sz="1700" b="1" spc="85" dirty="0">
                <a:solidFill>
                  <a:srgbClr val="000000"/>
                </a:solidFill>
                <a:effectLst/>
                <a:latin typeface="+mj-lt"/>
                <a:ea typeface="Times New Roman" panose="02020603050405020304" pitchFamily="18" charset="0"/>
                <a:cs typeface="Mangal" panose="02040503050203030202" pitchFamily="18" charset="0"/>
              </a:rPr>
              <a:t> </a:t>
            </a:r>
            <a:r>
              <a:rPr lang="en-US" sz="1700" b="1" dirty="0" err="1">
                <a:solidFill>
                  <a:srgbClr val="000000"/>
                </a:solidFill>
                <a:effectLst/>
                <a:latin typeface="+mj-lt"/>
                <a:ea typeface="Times New Roman" panose="02020603050405020304" pitchFamily="18" charset="0"/>
                <a:cs typeface="Mangal" panose="02040503050203030202" pitchFamily="18" charset="0"/>
              </a:rPr>
              <a:t>Bhadauria</a:t>
            </a:r>
            <a:r>
              <a:rPr lang="en-US" sz="1700" b="1" dirty="0">
                <a:solidFill>
                  <a:srgbClr val="000000"/>
                </a:solidFill>
                <a:effectLst/>
                <a:latin typeface="+mj-lt"/>
                <a:ea typeface="Times New Roman" panose="02020603050405020304" pitchFamily="18" charset="0"/>
                <a:cs typeface="Mangal" panose="02040503050203030202" pitchFamily="18" charset="0"/>
              </a:rPr>
              <a:t>.</a:t>
            </a:r>
            <a:r>
              <a:rPr lang="en-US" sz="1700" b="1" spc="160" dirty="0">
                <a:solidFill>
                  <a:srgbClr val="000000"/>
                </a:solidFill>
                <a:effectLst/>
                <a:latin typeface="+mj-lt"/>
                <a:ea typeface="Times New Roman" panose="02020603050405020304" pitchFamily="18" charset="0"/>
                <a:cs typeface="Mangal" panose="02040503050203030202" pitchFamily="18" charset="0"/>
              </a:rPr>
              <a:t> </a:t>
            </a:r>
            <a:r>
              <a:rPr lang="en-US" sz="1700" b="1" dirty="0">
                <a:solidFill>
                  <a:srgbClr val="000000"/>
                </a:solidFill>
                <a:effectLst/>
                <a:latin typeface="+mj-lt"/>
                <a:ea typeface="Times New Roman" panose="02020603050405020304" pitchFamily="18" charset="0"/>
                <a:cs typeface="Mangal" panose="02040503050203030202" pitchFamily="18" charset="0"/>
              </a:rPr>
              <a:t>External</a:t>
            </a:r>
            <a:r>
              <a:rPr lang="en-US" sz="1700" b="1" spc="125" dirty="0">
                <a:solidFill>
                  <a:srgbClr val="000000"/>
                </a:solidFill>
                <a:effectLst/>
                <a:latin typeface="+mj-lt"/>
                <a:ea typeface="Times New Roman" panose="02020603050405020304" pitchFamily="18" charset="0"/>
                <a:cs typeface="Mangal" panose="02040503050203030202" pitchFamily="18" charset="0"/>
              </a:rPr>
              <a:t> </a:t>
            </a:r>
            <a:r>
              <a:rPr lang="en-US" sz="1700" b="1" dirty="0">
                <a:solidFill>
                  <a:srgbClr val="000000"/>
                </a:solidFill>
                <a:effectLst/>
                <a:latin typeface="+mj-lt"/>
                <a:ea typeface="Times New Roman" panose="02020603050405020304" pitchFamily="18" charset="0"/>
                <a:cs typeface="Mangal" panose="02040503050203030202" pitchFamily="18" charset="0"/>
              </a:rPr>
              <a:t>Expert. Principal,</a:t>
            </a:r>
            <a:r>
              <a:rPr lang="en-US" sz="1700" spc="-50" dirty="0">
                <a:solidFill>
                  <a:srgbClr val="000000"/>
                </a:solidFill>
                <a:effectLst/>
                <a:latin typeface="+mj-lt"/>
                <a:ea typeface="Times New Roman" panose="02020603050405020304" pitchFamily="18" charset="0"/>
              </a:rPr>
              <a:t> </a:t>
            </a:r>
            <a:r>
              <a:rPr lang="en-US" sz="1700" spc="-65" dirty="0">
                <a:solidFill>
                  <a:srgbClr val="000000"/>
                </a:solidFill>
                <a:effectLst/>
                <a:latin typeface="+mj-lt"/>
                <a:ea typeface="Times New Roman" panose="02020603050405020304" pitchFamily="18" charset="0"/>
              </a:rPr>
              <a:t> Balwant Vidyapeeth Rural  Institute,  </a:t>
            </a:r>
            <a:r>
              <a:rPr lang="en-US" sz="1700" dirty="0">
                <a:solidFill>
                  <a:srgbClr val="000000"/>
                </a:solidFill>
                <a:effectLst/>
                <a:latin typeface="+mj-lt"/>
                <a:ea typeface="Times New Roman" panose="02020603050405020304" pitchFamily="18" charset="0"/>
              </a:rPr>
              <a:t>Agra</a:t>
            </a:r>
            <a:endParaRPr lang="en-IN" sz="1700" dirty="0">
              <a:effectLst/>
              <a:latin typeface="+mj-lt"/>
              <a:ea typeface="Times New Roman" panose="02020603050405020304" pitchFamily="18" charset="0"/>
            </a:endParaRPr>
          </a:p>
          <a:p>
            <a:pPr marL="465455" indent="-285750">
              <a:spcBef>
                <a:spcPts val="710"/>
              </a:spcBef>
              <a:spcAft>
                <a:spcPts val="0"/>
              </a:spcAft>
              <a:buFont typeface="Arial" panose="020B0604020202020204" pitchFamily="34" charset="0"/>
              <a:buChar char="•"/>
            </a:pPr>
            <a:r>
              <a:rPr lang="en-US" sz="1700" b="1" spc="60" dirty="0">
                <a:solidFill>
                  <a:srgbClr val="000000"/>
                </a:solidFill>
                <a:latin typeface="+mj-lt"/>
                <a:ea typeface="Times New Roman" panose="02020603050405020304" pitchFamily="18" charset="0"/>
                <a:cs typeface="Mangal" panose="02040503050203030202" pitchFamily="18" charset="0"/>
              </a:rPr>
              <a:t>Prof.</a:t>
            </a:r>
            <a:r>
              <a:rPr lang="en-US" sz="1700" b="1" spc="60" dirty="0">
                <a:solidFill>
                  <a:srgbClr val="000000"/>
                </a:solidFill>
                <a:effectLst/>
                <a:latin typeface="+mj-lt"/>
                <a:ea typeface="Times New Roman" panose="02020603050405020304" pitchFamily="18" charset="0"/>
                <a:cs typeface="Mangal" panose="02040503050203030202" pitchFamily="18" charset="0"/>
              </a:rPr>
              <a:t> </a:t>
            </a:r>
            <a:r>
              <a:rPr lang="en-US" sz="1700" b="1" dirty="0">
                <a:solidFill>
                  <a:srgbClr val="000000"/>
                </a:solidFill>
                <a:effectLst/>
                <a:latin typeface="+mj-lt"/>
                <a:ea typeface="Times New Roman" panose="02020603050405020304" pitchFamily="18" charset="0"/>
                <a:cs typeface="Mangal" panose="02040503050203030202" pitchFamily="18" charset="0"/>
              </a:rPr>
              <a:t>Uma</a:t>
            </a:r>
            <a:r>
              <a:rPr lang="en-US" sz="1700" b="1" spc="40" dirty="0">
                <a:solidFill>
                  <a:srgbClr val="000000"/>
                </a:solidFill>
                <a:effectLst/>
                <a:latin typeface="+mj-lt"/>
                <a:ea typeface="Times New Roman" panose="02020603050405020304" pitchFamily="18" charset="0"/>
                <a:cs typeface="Mangal" panose="02040503050203030202" pitchFamily="18" charset="0"/>
              </a:rPr>
              <a:t> </a:t>
            </a:r>
            <a:r>
              <a:rPr lang="en-US" sz="1700" b="1" dirty="0">
                <a:solidFill>
                  <a:srgbClr val="000000"/>
                </a:solidFill>
                <a:effectLst/>
                <a:latin typeface="+mj-lt"/>
                <a:ea typeface="Times New Roman" panose="02020603050405020304" pitchFamily="18" charset="0"/>
                <a:cs typeface="Mangal" panose="02040503050203030202" pitchFamily="18" charset="0"/>
              </a:rPr>
              <a:t>Chaudhary</a:t>
            </a:r>
            <a:r>
              <a:rPr lang="en-US" sz="1700" b="1" spc="140" dirty="0">
                <a:solidFill>
                  <a:srgbClr val="000000"/>
                </a:solidFill>
                <a:effectLst/>
                <a:latin typeface="+mj-lt"/>
                <a:ea typeface="Times New Roman" panose="02020603050405020304" pitchFamily="18" charset="0"/>
                <a:cs typeface="Mangal" panose="02040503050203030202" pitchFamily="18" charset="0"/>
              </a:rPr>
              <a:t> </a:t>
            </a:r>
            <a:r>
              <a:rPr lang="en-US" sz="1700" b="1" dirty="0">
                <a:solidFill>
                  <a:srgbClr val="000000"/>
                </a:solidFill>
                <a:effectLst/>
                <a:latin typeface="+mj-lt"/>
                <a:ea typeface="Times New Roman" panose="02020603050405020304" pitchFamily="18" charset="0"/>
                <a:cs typeface="Mangal" panose="02040503050203030202" pitchFamily="18" charset="0"/>
              </a:rPr>
              <a:t>(External</a:t>
            </a:r>
            <a:r>
              <a:rPr lang="en-US" sz="1700" b="1" spc="150" dirty="0">
                <a:solidFill>
                  <a:srgbClr val="000000"/>
                </a:solidFill>
                <a:effectLst/>
                <a:latin typeface="+mj-lt"/>
                <a:ea typeface="Times New Roman" panose="02020603050405020304" pitchFamily="18" charset="0"/>
                <a:cs typeface="Mangal" panose="02040503050203030202" pitchFamily="18" charset="0"/>
              </a:rPr>
              <a:t> </a:t>
            </a:r>
            <a:r>
              <a:rPr lang="en-US" sz="1700" b="1" dirty="0">
                <a:solidFill>
                  <a:srgbClr val="000000"/>
                </a:solidFill>
                <a:effectLst/>
                <a:latin typeface="+mj-lt"/>
                <a:ea typeface="Times New Roman" panose="02020603050405020304" pitchFamily="18" charset="0"/>
                <a:cs typeface="Mangal" panose="02040503050203030202" pitchFamily="18" charset="0"/>
              </a:rPr>
              <a:t>Expert)</a:t>
            </a:r>
            <a:r>
              <a:rPr lang="en-US" sz="1700" dirty="0">
                <a:solidFill>
                  <a:srgbClr val="000000"/>
                </a:solidFill>
                <a:effectLst/>
                <a:latin typeface="+mj-lt"/>
                <a:ea typeface="Times New Roman" panose="02020603050405020304" pitchFamily="18" charset="0"/>
              </a:rPr>
              <a:t> Department</a:t>
            </a:r>
            <a:r>
              <a:rPr lang="en-US" sz="1700" spc="5" dirty="0">
                <a:solidFill>
                  <a:srgbClr val="000000"/>
                </a:solidFill>
                <a:effectLst/>
                <a:latin typeface="+mj-lt"/>
                <a:ea typeface="Times New Roman" panose="02020603050405020304" pitchFamily="18" charset="0"/>
              </a:rPr>
              <a:t> </a:t>
            </a:r>
            <a:r>
              <a:rPr lang="en-US" sz="1700" dirty="0">
                <a:solidFill>
                  <a:srgbClr val="000000"/>
                </a:solidFill>
                <a:effectLst/>
                <a:latin typeface="+mj-lt"/>
                <a:ea typeface="Times New Roman" panose="02020603050405020304" pitchFamily="18" charset="0"/>
              </a:rPr>
              <a:t>of Biomedical</a:t>
            </a:r>
            <a:r>
              <a:rPr lang="en-US" sz="1700" spc="5" dirty="0">
                <a:solidFill>
                  <a:srgbClr val="000000"/>
                </a:solidFill>
                <a:effectLst/>
                <a:latin typeface="+mj-lt"/>
                <a:ea typeface="Times New Roman" panose="02020603050405020304" pitchFamily="18" charset="0"/>
              </a:rPr>
              <a:t> </a:t>
            </a:r>
            <a:r>
              <a:rPr lang="en-US" sz="1700" dirty="0">
                <a:solidFill>
                  <a:srgbClr val="000000"/>
                </a:solidFill>
                <a:effectLst/>
                <a:latin typeface="+mj-lt"/>
                <a:ea typeface="Times New Roman" panose="02020603050405020304" pitchFamily="18" charset="0"/>
              </a:rPr>
              <a:t>Sciences,</a:t>
            </a:r>
            <a:r>
              <a:rPr lang="en-US" sz="1700" spc="5" dirty="0">
                <a:solidFill>
                  <a:srgbClr val="000000"/>
                </a:solidFill>
                <a:effectLst/>
                <a:latin typeface="+mj-lt"/>
                <a:ea typeface="Times New Roman" panose="02020603050405020304" pitchFamily="18" charset="0"/>
              </a:rPr>
              <a:t> </a:t>
            </a:r>
            <a:r>
              <a:rPr lang="en-US" sz="1700" dirty="0" err="1">
                <a:solidFill>
                  <a:srgbClr val="000000"/>
                </a:solidFill>
                <a:effectLst/>
                <a:latin typeface="+mj-lt"/>
                <a:ea typeface="Times New Roman" panose="02020603050405020304" pitchFamily="18" charset="0"/>
              </a:rPr>
              <a:t>Bhaskaracharya</a:t>
            </a:r>
            <a:r>
              <a:rPr lang="en-US" sz="1700" dirty="0">
                <a:solidFill>
                  <a:srgbClr val="000000"/>
                </a:solidFill>
                <a:effectLst/>
                <a:latin typeface="+mj-lt"/>
                <a:ea typeface="Times New Roman" panose="02020603050405020304" pitchFamily="18" charset="0"/>
              </a:rPr>
              <a:t> College of Applied</a:t>
            </a:r>
            <a:r>
              <a:rPr lang="en-US" sz="1700" spc="5" dirty="0">
                <a:solidFill>
                  <a:srgbClr val="000000"/>
                </a:solidFill>
                <a:effectLst/>
                <a:latin typeface="+mj-lt"/>
                <a:ea typeface="Times New Roman" panose="02020603050405020304" pitchFamily="18" charset="0"/>
              </a:rPr>
              <a:t> </a:t>
            </a:r>
            <a:r>
              <a:rPr lang="en-US" sz="1700" dirty="0">
                <a:solidFill>
                  <a:srgbClr val="000000"/>
                </a:solidFill>
                <a:effectLst/>
                <a:latin typeface="+mj-lt"/>
                <a:ea typeface="Times New Roman" panose="02020603050405020304" pitchFamily="18" charset="0"/>
              </a:rPr>
              <a:t>Sciences, Delhi.</a:t>
            </a:r>
            <a:endParaRPr lang="en-IN" sz="1700" dirty="0">
              <a:effectLst/>
              <a:latin typeface="+mj-lt"/>
              <a:ea typeface="Times New Roman" panose="02020603050405020304" pitchFamily="18" charset="0"/>
            </a:endParaRPr>
          </a:p>
        </p:txBody>
      </p:sp>
      <p:sp>
        <p:nvSpPr>
          <p:cNvPr id="17" name="TextBox 16">
            <a:extLst>
              <a:ext uri="{FF2B5EF4-FFF2-40B4-BE49-F238E27FC236}">
                <a16:creationId xmlns:a16="http://schemas.microsoft.com/office/drawing/2014/main" id="{1CE30979-75B0-FB29-6C64-BC073C8154CC}"/>
              </a:ext>
            </a:extLst>
          </p:cNvPr>
          <p:cNvSpPr txBox="1"/>
          <p:nvPr/>
        </p:nvSpPr>
        <p:spPr>
          <a:xfrm>
            <a:off x="4818317" y="1137840"/>
            <a:ext cx="3148047" cy="400110"/>
          </a:xfrm>
          <a:prstGeom prst="rect">
            <a:avLst/>
          </a:prstGeom>
          <a:noFill/>
        </p:spPr>
        <p:txBody>
          <a:bodyPr wrap="square" rtlCol="0">
            <a:spAutoFit/>
          </a:bodyPr>
          <a:lstStyle/>
          <a:p>
            <a:r>
              <a:rPr lang="en-US" sz="2000" b="1" dirty="0"/>
              <a:t>MEETING</a:t>
            </a:r>
          </a:p>
        </p:txBody>
      </p:sp>
      <p:sp>
        <p:nvSpPr>
          <p:cNvPr id="2" name="TextBox 1">
            <a:extLst>
              <a:ext uri="{FF2B5EF4-FFF2-40B4-BE49-F238E27FC236}">
                <a16:creationId xmlns:a16="http://schemas.microsoft.com/office/drawing/2014/main" id="{3BE9B6F6-6EA7-36FB-A157-DD9DB9B39859}"/>
              </a:ext>
            </a:extLst>
          </p:cNvPr>
          <p:cNvSpPr txBox="1"/>
          <p:nvPr/>
        </p:nvSpPr>
        <p:spPr>
          <a:xfrm>
            <a:off x="2300501" y="333387"/>
            <a:ext cx="4039487" cy="543739"/>
          </a:xfrm>
          <a:prstGeom prst="rect">
            <a:avLst/>
          </a:prstGeom>
          <a:ln w="3175" cmpd="sng">
            <a:solidFill>
              <a:schemeClr val="tx1"/>
            </a:solidFill>
          </a:ln>
        </p:spPr>
        <p:txBody>
          <a:bodyPr vert="horz" lIns="91440" tIns="45720" rIns="91440" bIns="45720" rtlCol="0" anchor="ctr">
            <a:normAutofit fontScale="97500"/>
          </a:bodyPr>
          <a:lstStyle>
            <a:lvl1pPr algn="ctr" defTabSz="685800">
              <a:lnSpc>
                <a:spcPct val="90000"/>
              </a:lnSpc>
              <a:spcBef>
                <a:spcPct val="0"/>
              </a:spcBef>
              <a:buNone/>
              <a:defRPr sz="3200">
                <a:latin typeface="+mj-lt"/>
                <a:ea typeface="+mj-ea"/>
                <a:cs typeface="+mj-cs"/>
              </a:defRPr>
            </a:lvl1pPr>
          </a:lstStyle>
          <a:p>
            <a:r>
              <a:rPr lang="en-US" dirty="0"/>
              <a:t>Mentorship Received </a:t>
            </a:r>
          </a:p>
        </p:txBody>
      </p:sp>
      <p:pic>
        <p:nvPicPr>
          <p:cNvPr id="3" name="Picture 2">
            <a:extLst>
              <a:ext uri="{FF2B5EF4-FFF2-40B4-BE49-F238E27FC236}">
                <a16:creationId xmlns:a16="http://schemas.microsoft.com/office/drawing/2014/main" id="{DB612FCE-144B-581E-0F7C-9843B2525245}"/>
              </a:ext>
            </a:extLst>
          </p:cNvPr>
          <p:cNvPicPr>
            <a:picLocks noChangeAspect="1"/>
          </p:cNvPicPr>
          <p:nvPr/>
        </p:nvPicPr>
        <p:blipFill>
          <a:blip r:embed="rId6"/>
          <a:stretch>
            <a:fillRect/>
          </a:stretch>
        </p:blipFill>
        <p:spPr>
          <a:xfrm>
            <a:off x="725936" y="4927906"/>
            <a:ext cx="1757107" cy="1078225"/>
          </a:xfrm>
          <a:prstGeom prst="rect">
            <a:avLst/>
          </a:prstGeom>
          <a:ln w="3175" cmpd="sng">
            <a:solidFill>
              <a:schemeClr val="tx1"/>
            </a:solidFill>
          </a:ln>
        </p:spPr>
      </p:pic>
      <p:sp>
        <p:nvSpPr>
          <p:cNvPr id="4" name="TextBox 3">
            <a:extLst>
              <a:ext uri="{FF2B5EF4-FFF2-40B4-BE49-F238E27FC236}">
                <a16:creationId xmlns:a16="http://schemas.microsoft.com/office/drawing/2014/main" id="{DBCD2CB8-1A6A-030E-3861-CC2140E44D61}"/>
              </a:ext>
            </a:extLst>
          </p:cNvPr>
          <p:cNvSpPr txBox="1"/>
          <p:nvPr/>
        </p:nvSpPr>
        <p:spPr>
          <a:xfrm>
            <a:off x="2735368" y="4681250"/>
            <a:ext cx="1407269" cy="2031325"/>
          </a:xfrm>
          <a:prstGeom prst="rect">
            <a:avLst/>
          </a:prstGeom>
          <a:noFill/>
          <a:ln w="3175" cmpd="sng">
            <a:solidFill>
              <a:schemeClr val="tx1"/>
            </a:solidFill>
          </a:ln>
        </p:spPr>
        <p:txBody>
          <a:bodyPr wrap="square" rtlCol="0">
            <a:spAutoFit/>
          </a:bodyPr>
          <a:lstStyle/>
          <a:p>
            <a:r>
              <a:rPr lang="en-US" sz="1400" dirty="0"/>
              <a:t>Coordinators Meet cum 13</a:t>
            </a:r>
            <a:r>
              <a:rPr lang="en-US" sz="1400" baseline="30000" dirty="0"/>
              <a:t>th</a:t>
            </a:r>
            <a:r>
              <a:rPr lang="en-US" sz="1400" dirty="0"/>
              <a:t> Task meeting of Task force 4</a:t>
            </a:r>
            <a:r>
              <a:rPr lang="en-US" sz="1400" baseline="30000" dirty="0"/>
              <a:t>th</a:t>
            </a:r>
            <a:r>
              <a:rPr lang="en-US" sz="1400" dirty="0"/>
              <a:t>-6</a:t>
            </a:r>
            <a:r>
              <a:rPr lang="en-US" sz="1400" baseline="30000" dirty="0"/>
              <a:t>th</a:t>
            </a:r>
            <a:r>
              <a:rPr lang="en-US" sz="1400" dirty="0"/>
              <a:t> Aug 2022</a:t>
            </a:r>
          </a:p>
          <a:p>
            <a:r>
              <a:rPr lang="en-US" sz="1400" dirty="0"/>
              <a:t>presented  posters  (APR 2020-21 and 2021-22)</a:t>
            </a:r>
          </a:p>
        </p:txBody>
      </p:sp>
    </p:spTree>
    <p:extLst>
      <p:ext uri="{BB962C8B-B14F-4D97-AF65-F5344CB8AC3E}">
        <p14:creationId xmlns:p14="http://schemas.microsoft.com/office/powerpoint/2010/main" val="290469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9714" y="0"/>
            <a:ext cx="5604286"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25826BAD-730C-C012-2C4E-A973F5F83940}"/>
              </a:ext>
            </a:extLst>
          </p:cNvPr>
          <p:cNvSpPr>
            <a:spLocks noGrp="1"/>
          </p:cNvSpPr>
          <p:nvPr>
            <p:ph type="title"/>
          </p:nvPr>
        </p:nvSpPr>
        <p:spPr>
          <a:xfrm>
            <a:off x="628650" y="643467"/>
            <a:ext cx="3209059" cy="1800526"/>
          </a:xfrm>
        </p:spPr>
        <p:txBody>
          <a:bodyPr vert="horz" lIns="91440" tIns="45720" rIns="91440" bIns="45720" rtlCol="0" anchor="ctr">
            <a:normAutofit/>
          </a:bodyPr>
          <a:lstStyle/>
          <a:p>
            <a:pPr defTabSz="914400"/>
            <a:r>
              <a:rPr lang="en-US" sz="2800" dirty="0"/>
              <a:t>SOME EXCLUSIVE CONDITIONS </a:t>
            </a:r>
            <a:br>
              <a:rPr lang="en-US" sz="2800" dirty="0"/>
            </a:br>
            <a:r>
              <a:rPr lang="en-US" sz="2800" dirty="0"/>
              <a:t>DURING  GRANT PERIOD</a:t>
            </a:r>
          </a:p>
        </p:txBody>
      </p:sp>
      <p:sp>
        <p:nvSpPr>
          <p:cNvPr id="9" name="Text Placeholder 2">
            <a:extLst>
              <a:ext uri="{FF2B5EF4-FFF2-40B4-BE49-F238E27FC236}">
                <a16:creationId xmlns:a16="http://schemas.microsoft.com/office/drawing/2014/main" id="{65BB5F54-47E0-93D2-A8A6-3B6F452DE8CF}"/>
              </a:ext>
            </a:extLst>
          </p:cNvPr>
          <p:cNvSpPr>
            <a:spLocks noGrp="1"/>
          </p:cNvSpPr>
          <p:nvPr>
            <p:ph type="body" sz="half" idx="2"/>
          </p:nvPr>
        </p:nvSpPr>
        <p:spPr>
          <a:xfrm>
            <a:off x="774981" y="3268133"/>
            <a:ext cx="2916396" cy="2522467"/>
          </a:xfrm>
        </p:spPr>
        <p:txBody>
          <a:bodyPr vert="horz" lIns="91440" tIns="45720" rIns="91440" bIns="45720" rtlCol="0">
            <a:normAutofit/>
          </a:bodyPr>
          <a:lstStyle/>
          <a:p>
            <a:pPr marL="342900" indent="-342900" defTabSz="914400">
              <a:buFont typeface="Arial" panose="020B0604020202020204" pitchFamily="34" charset="0"/>
              <a:buChar char="•"/>
            </a:pPr>
            <a:r>
              <a:rPr lang="en-US" sz="2400" b="1" dirty="0">
                <a:solidFill>
                  <a:srgbClr val="002060"/>
                </a:solidFill>
              </a:rPr>
              <a:t>COVID 19- PANDEMIC AND</a:t>
            </a:r>
          </a:p>
          <a:p>
            <a:pPr marL="342900" indent="-342900" defTabSz="914400">
              <a:buFont typeface="Arial" panose="020B0604020202020204" pitchFamily="34" charset="0"/>
              <a:buChar char="•"/>
            </a:pPr>
            <a:r>
              <a:rPr lang="en-US" sz="2400" b="1" dirty="0">
                <a:solidFill>
                  <a:srgbClr val="002060"/>
                </a:solidFill>
              </a:rPr>
              <a:t>NEP 2020  IMPLEMENTATION IN COLLEGE FROM 2021-22</a:t>
            </a:r>
          </a:p>
        </p:txBody>
      </p:sp>
      <p:pic>
        <p:nvPicPr>
          <p:cNvPr id="1028" name="Picture 4" descr="National Education Policy (NEP) 2020 ...">
            <a:extLst>
              <a:ext uri="{FF2B5EF4-FFF2-40B4-BE49-F238E27FC236}">
                <a16:creationId xmlns:a16="http://schemas.microsoft.com/office/drawing/2014/main" id="{ABDA0934-17E0-AB2C-BC18-BE808191E1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52820" y="643234"/>
            <a:ext cx="1848243" cy="26248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igital rendering of a virus formation">
            <a:extLst>
              <a:ext uri="{FF2B5EF4-FFF2-40B4-BE49-F238E27FC236}">
                <a16:creationId xmlns:a16="http://schemas.microsoft.com/office/drawing/2014/main" id="{A2705CA0-D91E-B109-8F31-7C192915D167}"/>
              </a:ext>
            </a:extLst>
          </p:cNvPr>
          <p:cNvPicPr>
            <a:picLocks noChangeAspect="1"/>
          </p:cNvPicPr>
          <p:nvPr/>
        </p:nvPicPr>
        <p:blipFill>
          <a:blip r:embed="rId3"/>
          <a:srcRect t="8923" r="-1" b="14973"/>
          <a:stretch/>
        </p:blipFill>
        <p:spPr>
          <a:xfrm>
            <a:off x="5292484" y="3976675"/>
            <a:ext cx="3368915" cy="1813925"/>
          </a:xfrm>
          <a:prstGeom prst="rect">
            <a:avLst/>
          </a:prstGeom>
          <a:noFill/>
        </p:spPr>
      </p:pic>
    </p:spTree>
    <p:extLst>
      <p:ext uri="{BB962C8B-B14F-4D97-AF65-F5344CB8AC3E}">
        <p14:creationId xmlns:p14="http://schemas.microsoft.com/office/powerpoint/2010/main" val="439557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044464-FC82-674A-F632-87D692C341F8}"/>
              </a:ext>
            </a:extLst>
          </p:cNvPr>
          <p:cNvSpPr>
            <a:spLocks noGrp="1"/>
          </p:cNvSpPr>
          <p:nvPr>
            <p:ph sz="half" idx="1"/>
          </p:nvPr>
        </p:nvSpPr>
        <p:spPr>
          <a:xfrm>
            <a:off x="383596" y="1059550"/>
            <a:ext cx="8271164" cy="1250084"/>
          </a:xfrm>
        </p:spPr>
        <p:txBody>
          <a:bodyPr>
            <a:normAutofit/>
          </a:bodyPr>
          <a:lstStyle/>
          <a:p>
            <a:pPr marL="342900" indent="-342900">
              <a:buFont typeface="Wingdings" charset="2"/>
              <a:buChar char="²"/>
            </a:pPr>
            <a:r>
              <a:rPr lang="en-US" sz="1800" b="0" dirty="0"/>
              <a:t>To enrich the infrastructure of both the departments </a:t>
            </a:r>
          </a:p>
          <a:p>
            <a:pPr marL="342900" indent="-342900">
              <a:buFont typeface="Wingdings" charset="2"/>
              <a:buChar char="²"/>
            </a:pPr>
            <a:r>
              <a:rPr lang="en-US" sz="1800" b="0" dirty="0"/>
              <a:t> Skill development and training at the teacher/staff level</a:t>
            </a:r>
          </a:p>
          <a:p>
            <a:pPr marL="342900" indent="-342900">
              <a:buFont typeface="Wingdings" charset="2"/>
              <a:buChar char="²"/>
            </a:pPr>
            <a:r>
              <a:rPr lang="en-US" sz="1800" b="0" dirty="0"/>
              <a:t>To organize skill development programs and enhance the exposure of students</a:t>
            </a:r>
          </a:p>
          <a:p>
            <a:endParaRPr lang="en-US" dirty="0"/>
          </a:p>
        </p:txBody>
      </p:sp>
      <p:graphicFrame>
        <p:nvGraphicFramePr>
          <p:cNvPr id="9" name="Table 8">
            <a:extLst>
              <a:ext uri="{FF2B5EF4-FFF2-40B4-BE49-F238E27FC236}">
                <a16:creationId xmlns:a16="http://schemas.microsoft.com/office/drawing/2014/main" id="{290CB194-CFA5-1827-6F98-DCA2944CE61D}"/>
              </a:ext>
            </a:extLst>
          </p:cNvPr>
          <p:cNvGraphicFramePr>
            <a:graphicFrameLocks noGrp="1"/>
          </p:cNvGraphicFramePr>
          <p:nvPr>
            <p:extLst>
              <p:ext uri="{D42A27DB-BD31-4B8C-83A1-F6EECF244321}">
                <p14:modId xmlns:p14="http://schemas.microsoft.com/office/powerpoint/2010/main" val="3691148578"/>
              </p:ext>
            </p:extLst>
          </p:nvPr>
        </p:nvGraphicFramePr>
        <p:xfrm>
          <a:off x="628649" y="2309634"/>
          <a:ext cx="7781057" cy="4302872"/>
        </p:xfrm>
        <a:graphic>
          <a:graphicData uri="http://schemas.openxmlformats.org/drawingml/2006/table">
            <a:tbl>
              <a:tblPr firstRow="1" bandRow="1">
                <a:tableStyleId>{69CF1AB2-1976-4502-BF36-3FF5EA218861}</a:tableStyleId>
              </a:tblPr>
              <a:tblGrid>
                <a:gridCol w="2092200">
                  <a:extLst>
                    <a:ext uri="{9D8B030D-6E8A-4147-A177-3AD203B41FA5}">
                      <a16:colId xmlns:a16="http://schemas.microsoft.com/office/drawing/2014/main" val="2899788059"/>
                    </a:ext>
                  </a:extLst>
                </a:gridCol>
                <a:gridCol w="1235251">
                  <a:extLst>
                    <a:ext uri="{9D8B030D-6E8A-4147-A177-3AD203B41FA5}">
                      <a16:colId xmlns:a16="http://schemas.microsoft.com/office/drawing/2014/main" val="4254200388"/>
                    </a:ext>
                  </a:extLst>
                </a:gridCol>
                <a:gridCol w="1862808">
                  <a:extLst>
                    <a:ext uri="{9D8B030D-6E8A-4147-A177-3AD203B41FA5}">
                      <a16:colId xmlns:a16="http://schemas.microsoft.com/office/drawing/2014/main" val="586480819"/>
                    </a:ext>
                  </a:extLst>
                </a:gridCol>
                <a:gridCol w="2590798">
                  <a:extLst>
                    <a:ext uri="{9D8B030D-6E8A-4147-A177-3AD203B41FA5}">
                      <a16:colId xmlns:a16="http://schemas.microsoft.com/office/drawing/2014/main" val="1119022285"/>
                    </a:ext>
                  </a:extLst>
                </a:gridCol>
              </a:tblGrid>
              <a:tr h="593728">
                <a:tc>
                  <a:txBody>
                    <a:bodyPr/>
                    <a:lstStyle/>
                    <a:p>
                      <a:endParaRPr lang="en-US" sz="1800" dirty="0"/>
                    </a:p>
                  </a:txBody>
                  <a:tcPr/>
                </a:tc>
                <a:tc>
                  <a:txBody>
                    <a:bodyPr/>
                    <a:lstStyle/>
                    <a:p>
                      <a:r>
                        <a:rPr lang="en-US" sz="1800" dirty="0"/>
                        <a:t>Number</a:t>
                      </a:r>
                    </a:p>
                  </a:txBody>
                  <a:tcPr/>
                </a:tc>
                <a:tc>
                  <a:txBody>
                    <a:bodyPr/>
                    <a:lstStyle/>
                    <a:p>
                      <a:r>
                        <a:rPr lang="en-US" sz="1800" dirty="0"/>
                        <a:t>No of New Exercises done</a:t>
                      </a:r>
                    </a:p>
                  </a:txBody>
                  <a:tcPr/>
                </a:tc>
                <a:tc>
                  <a:txBody>
                    <a:bodyPr/>
                    <a:lstStyle/>
                    <a:p>
                      <a:r>
                        <a:rPr lang="en-US" sz="1800" dirty="0"/>
                        <a:t>No of  participants</a:t>
                      </a:r>
                    </a:p>
                  </a:txBody>
                  <a:tcPr/>
                </a:tc>
                <a:extLst>
                  <a:ext uri="{0D108BD9-81ED-4DB2-BD59-A6C34878D82A}">
                    <a16:rowId xmlns:a16="http://schemas.microsoft.com/office/drawing/2014/main" val="962644476"/>
                  </a:ext>
                </a:extLst>
              </a:tr>
              <a:tr h="593728">
                <a:tc>
                  <a:txBody>
                    <a:bodyPr/>
                    <a:lstStyle/>
                    <a:p>
                      <a:r>
                        <a:rPr lang="en-US" sz="1600" dirty="0"/>
                        <a:t>INSTRUMENTS</a:t>
                      </a:r>
                    </a:p>
                    <a:p>
                      <a:r>
                        <a:rPr lang="en-US" sz="1600" dirty="0"/>
                        <a:t>Botany</a:t>
                      </a:r>
                    </a:p>
                  </a:txBody>
                  <a:tcPr/>
                </a:tc>
                <a:tc>
                  <a:txBody>
                    <a:bodyPr/>
                    <a:lstStyle/>
                    <a:p>
                      <a:r>
                        <a:rPr lang="en-US" sz="1600" dirty="0"/>
                        <a:t>12</a:t>
                      </a:r>
                    </a:p>
                  </a:txBody>
                  <a:tcPr/>
                </a:tc>
                <a:tc>
                  <a:txBody>
                    <a:bodyPr/>
                    <a:lstStyle/>
                    <a:p>
                      <a:r>
                        <a:rPr lang="en-US" sz="1600" dirty="0"/>
                        <a:t>09</a:t>
                      </a:r>
                    </a:p>
                  </a:txBody>
                  <a:tcPr/>
                </a:tc>
                <a:tc>
                  <a:txBody>
                    <a:bodyPr/>
                    <a:lstStyle/>
                    <a:p>
                      <a:r>
                        <a:rPr lang="en-US" sz="1600" dirty="0"/>
                        <a:t>Approx 500</a:t>
                      </a:r>
                    </a:p>
                  </a:txBody>
                  <a:tcPr/>
                </a:tc>
                <a:extLst>
                  <a:ext uri="{0D108BD9-81ED-4DB2-BD59-A6C34878D82A}">
                    <a16:rowId xmlns:a16="http://schemas.microsoft.com/office/drawing/2014/main" val="953257530"/>
                  </a:ext>
                </a:extLst>
              </a:tr>
              <a:tr h="593728">
                <a:tc>
                  <a:txBody>
                    <a:bodyPr/>
                    <a:lstStyle/>
                    <a:p>
                      <a:r>
                        <a:rPr lang="en-US" sz="1600" dirty="0"/>
                        <a:t>INSTRUMENTS </a:t>
                      </a:r>
                    </a:p>
                    <a:p>
                      <a:r>
                        <a:rPr lang="en-US" sz="1600" dirty="0"/>
                        <a:t>Zoology</a:t>
                      </a:r>
                    </a:p>
                  </a:txBody>
                  <a:tcPr/>
                </a:tc>
                <a:tc>
                  <a:txBody>
                    <a:bodyPr/>
                    <a:lstStyle/>
                    <a:p>
                      <a:r>
                        <a:rPr lang="en-US" sz="1600" dirty="0"/>
                        <a:t>11</a:t>
                      </a:r>
                    </a:p>
                  </a:txBody>
                  <a:tcPr/>
                </a:tc>
                <a:tc>
                  <a:txBody>
                    <a:bodyPr/>
                    <a:lstStyle/>
                    <a:p>
                      <a:r>
                        <a:rPr lang="en-US" sz="1600" dirty="0"/>
                        <a:t>09</a:t>
                      </a:r>
                    </a:p>
                  </a:txBody>
                  <a:tcPr/>
                </a:tc>
                <a:tc>
                  <a:txBody>
                    <a:bodyPr/>
                    <a:lstStyle/>
                    <a:p>
                      <a:r>
                        <a:rPr lang="en-US" sz="1600" dirty="0"/>
                        <a:t>Approx 500</a:t>
                      </a:r>
                    </a:p>
                  </a:txBody>
                  <a:tcPr/>
                </a:tc>
                <a:extLst>
                  <a:ext uri="{0D108BD9-81ED-4DB2-BD59-A6C34878D82A}">
                    <a16:rowId xmlns:a16="http://schemas.microsoft.com/office/drawing/2014/main" val="1337449706"/>
                  </a:ext>
                </a:extLst>
              </a:tr>
              <a:tr h="347076">
                <a:tc>
                  <a:txBody>
                    <a:bodyPr/>
                    <a:lstStyle/>
                    <a:p>
                      <a:r>
                        <a:rPr lang="en-US" sz="1600" dirty="0"/>
                        <a:t>WEBINARS</a:t>
                      </a:r>
                    </a:p>
                  </a:txBody>
                  <a:tcPr/>
                </a:tc>
                <a:tc>
                  <a:txBody>
                    <a:bodyPr/>
                    <a:lstStyle/>
                    <a:p>
                      <a:r>
                        <a:rPr lang="en-US" sz="1600" dirty="0"/>
                        <a:t>05</a:t>
                      </a:r>
                    </a:p>
                  </a:txBody>
                  <a:tcPr/>
                </a:tc>
                <a:tc>
                  <a:txBody>
                    <a:bodyPr/>
                    <a:lstStyle/>
                    <a:p>
                      <a:r>
                        <a:rPr lang="en-US" sz="1600" dirty="0"/>
                        <a:t>---</a:t>
                      </a:r>
                    </a:p>
                  </a:txBody>
                  <a:tcPr/>
                </a:tc>
                <a:tc>
                  <a:txBody>
                    <a:bodyPr/>
                    <a:lstStyle/>
                    <a:p>
                      <a:r>
                        <a:rPr lang="en-US" sz="1600" dirty="0"/>
                        <a:t>959</a:t>
                      </a:r>
                    </a:p>
                  </a:txBody>
                  <a:tcPr/>
                </a:tc>
                <a:extLst>
                  <a:ext uri="{0D108BD9-81ED-4DB2-BD59-A6C34878D82A}">
                    <a16:rowId xmlns:a16="http://schemas.microsoft.com/office/drawing/2014/main" val="3241932301"/>
                  </a:ext>
                </a:extLst>
              </a:tr>
              <a:tr h="347076">
                <a:tc>
                  <a:txBody>
                    <a:bodyPr/>
                    <a:lstStyle/>
                    <a:p>
                      <a:r>
                        <a:rPr lang="en-US" sz="1600" dirty="0"/>
                        <a:t>VIRTUAL Labs</a:t>
                      </a:r>
                    </a:p>
                  </a:txBody>
                  <a:tcPr/>
                </a:tc>
                <a:tc>
                  <a:txBody>
                    <a:bodyPr/>
                    <a:lstStyle/>
                    <a:p>
                      <a:r>
                        <a:rPr lang="en-US" sz="1600" dirty="0"/>
                        <a:t>04</a:t>
                      </a:r>
                    </a:p>
                  </a:txBody>
                  <a:tcPr/>
                </a:tc>
                <a:tc>
                  <a:txBody>
                    <a:bodyPr/>
                    <a:lstStyle/>
                    <a:p>
                      <a:r>
                        <a:rPr lang="en-US" sz="1600" dirty="0"/>
                        <a:t>---</a:t>
                      </a:r>
                    </a:p>
                  </a:txBody>
                  <a:tcPr/>
                </a:tc>
                <a:tc>
                  <a:txBody>
                    <a:bodyPr/>
                    <a:lstStyle/>
                    <a:p>
                      <a:r>
                        <a:rPr lang="en-US" sz="1600" dirty="0"/>
                        <a:t>785</a:t>
                      </a:r>
                    </a:p>
                  </a:txBody>
                  <a:tcPr/>
                </a:tc>
                <a:extLst>
                  <a:ext uri="{0D108BD9-81ED-4DB2-BD59-A6C34878D82A}">
                    <a16:rowId xmlns:a16="http://schemas.microsoft.com/office/drawing/2014/main" val="1215810306"/>
                  </a:ext>
                </a:extLst>
              </a:tr>
              <a:tr h="593728">
                <a:tc>
                  <a:txBody>
                    <a:bodyPr/>
                    <a:lstStyle/>
                    <a:p>
                      <a:r>
                        <a:rPr lang="en-US" sz="1600" dirty="0"/>
                        <a:t>ONLINE OUTREACH ACTIVITIES</a:t>
                      </a:r>
                    </a:p>
                  </a:txBody>
                  <a:tcPr/>
                </a:tc>
                <a:tc>
                  <a:txBody>
                    <a:bodyPr/>
                    <a:lstStyle/>
                    <a:p>
                      <a:r>
                        <a:rPr lang="en-US" sz="1600" dirty="0"/>
                        <a:t>04</a:t>
                      </a:r>
                    </a:p>
                  </a:txBody>
                  <a:tcPr/>
                </a:tc>
                <a:tc>
                  <a:txBody>
                    <a:bodyPr/>
                    <a:lstStyle/>
                    <a:p>
                      <a:r>
                        <a:rPr lang="en-US" sz="1600" dirty="0"/>
                        <a:t>---</a:t>
                      </a:r>
                    </a:p>
                  </a:txBody>
                  <a:tcPr/>
                </a:tc>
                <a:tc>
                  <a:txBody>
                    <a:bodyPr/>
                    <a:lstStyle/>
                    <a:p>
                      <a:r>
                        <a:rPr lang="en-US" sz="1600" dirty="0"/>
                        <a:t>1280</a:t>
                      </a:r>
                    </a:p>
                  </a:txBody>
                  <a:tcPr/>
                </a:tc>
                <a:extLst>
                  <a:ext uri="{0D108BD9-81ED-4DB2-BD59-A6C34878D82A}">
                    <a16:rowId xmlns:a16="http://schemas.microsoft.com/office/drawing/2014/main" val="4241173179"/>
                  </a:ext>
                </a:extLst>
              </a:tr>
              <a:tr h="5937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HANDS ON TRAINING</a:t>
                      </a:r>
                    </a:p>
                  </a:txBody>
                  <a:tcPr/>
                </a:tc>
                <a:tc>
                  <a:txBody>
                    <a:bodyPr/>
                    <a:lstStyle/>
                    <a:p>
                      <a:r>
                        <a:rPr lang="en-US" sz="1600" dirty="0"/>
                        <a:t>04</a:t>
                      </a:r>
                    </a:p>
                  </a:txBody>
                  <a:tcPr/>
                </a:tc>
                <a:tc>
                  <a:txBody>
                    <a:bodyPr/>
                    <a:lstStyle/>
                    <a:p>
                      <a:r>
                        <a:rPr lang="en-US" sz="1600" dirty="0"/>
                        <a:t>---</a:t>
                      </a:r>
                    </a:p>
                  </a:txBody>
                  <a:tcPr/>
                </a:tc>
                <a:tc>
                  <a:txBody>
                    <a:bodyPr/>
                    <a:lstStyle/>
                    <a:p>
                      <a:r>
                        <a:rPr lang="en-US" sz="1600" dirty="0"/>
                        <a:t>417</a:t>
                      </a:r>
                    </a:p>
                  </a:txBody>
                  <a:tcPr/>
                </a:tc>
                <a:extLst>
                  <a:ext uri="{0D108BD9-81ED-4DB2-BD59-A6C34878D82A}">
                    <a16:rowId xmlns:a16="http://schemas.microsoft.com/office/drawing/2014/main" val="2938266597"/>
                  </a:ext>
                </a:extLst>
              </a:tr>
              <a:tr h="593728">
                <a:tc>
                  <a:txBody>
                    <a:bodyPr/>
                    <a:lstStyle/>
                    <a:p>
                      <a:r>
                        <a:rPr lang="en-US" sz="1600" dirty="0"/>
                        <a:t>OFFLINE LECTURES</a:t>
                      </a:r>
                    </a:p>
                  </a:txBody>
                  <a:tcPr/>
                </a:tc>
                <a:tc>
                  <a:txBody>
                    <a:bodyPr/>
                    <a:lstStyle/>
                    <a:p>
                      <a:r>
                        <a:rPr lang="en-US" sz="1600" dirty="0"/>
                        <a:t>04</a:t>
                      </a:r>
                    </a:p>
                  </a:txBody>
                  <a:tcPr/>
                </a:tc>
                <a:tc>
                  <a:txBody>
                    <a:bodyPr/>
                    <a:lstStyle/>
                    <a:p>
                      <a:r>
                        <a:rPr lang="en-US" sz="1600" dirty="0"/>
                        <a:t>--</a:t>
                      </a:r>
                    </a:p>
                  </a:txBody>
                  <a:tcPr/>
                </a:tc>
                <a:tc>
                  <a:txBody>
                    <a:bodyPr/>
                    <a:lstStyle/>
                    <a:p>
                      <a:r>
                        <a:rPr lang="en-US" sz="1600" dirty="0"/>
                        <a:t>298</a:t>
                      </a:r>
                    </a:p>
                  </a:txBody>
                  <a:tcPr/>
                </a:tc>
                <a:extLst>
                  <a:ext uri="{0D108BD9-81ED-4DB2-BD59-A6C34878D82A}">
                    <a16:rowId xmlns:a16="http://schemas.microsoft.com/office/drawing/2014/main" val="2978305773"/>
                  </a:ext>
                </a:extLst>
              </a:tr>
            </a:tbl>
          </a:graphicData>
        </a:graphic>
      </p:graphicFrame>
      <p:sp>
        <p:nvSpPr>
          <p:cNvPr id="12" name="Title 11">
            <a:extLst>
              <a:ext uri="{FF2B5EF4-FFF2-40B4-BE49-F238E27FC236}">
                <a16:creationId xmlns:a16="http://schemas.microsoft.com/office/drawing/2014/main" id="{69AF98FC-BB34-2BFF-5213-3D06CBD617BF}"/>
              </a:ext>
            </a:extLst>
          </p:cNvPr>
          <p:cNvSpPr>
            <a:spLocks noGrp="1"/>
          </p:cNvSpPr>
          <p:nvPr>
            <p:ph type="title"/>
          </p:nvPr>
        </p:nvSpPr>
        <p:spPr>
          <a:xfrm>
            <a:off x="628650" y="291845"/>
            <a:ext cx="7886700" cy="830373"/>
          </a:xfrm>
        </p:spPr>
        <p:txBody>
          <a:bodyPr/>
          <a:lstStyle/>
          <a:p>
            <a:r>
              <a:rPr lang="en-US" dirty="0"/>
              <a:t>Goals Proposed/Goals Achieved</a:t>
            </a:r>
          </a:p>
        </p:txBody>
      </p:sp>
    </p:spTree>
    <p:extLst>
      <p:ext uri="{BB962C8B-B14F-4D97-AF65-F5344CB8AC3E}">
        <p14:creationId xmlns:p14="http://schemas.microsoft.com/office/powerpoint/2010/main" val="1286359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11990</TotalTime>
  <Words>3336</Words>
  <Application>Microsoft Macintosh PowerPoint</Application>
  <PresentationFormat>On-screen Show (4:3)</PresentationFormat>
  <Paragraphs>667</Paragraphs>
  <Slides>36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Aptos</vt:lpstr>
      <vt:lpstr>Aptos Display</vt:lpstr>
      <vt:lpstr>Arial</vt:lpstr>
      <vt:lpstr>Avenir Black Oblique</vt:lpstr>
      <vt:lpstr>Bookman Old Style</vt:lpstr>
      <vt:lpstr>Calibri</vt:lpstr>
      <vt:lpstr>Symbol</vt:lpstr>
      <vt:lpstr>Times New Roman</vt:lpstr>
      <vt:lpstr>Wingdings</vt:lpstr>
      <vt:lpstr>Office Theme</vt:lpstr>
      <vt:lpstr>Completion Report: d. b. t. Star college scheme FILE NUMBER: BT/HRD/11/026/2020</vt:lpstr>
      <vt:lpstr>Instruments: Botany</vt:lpstr>
      <vt:lpstr>PowerPoint Presentation</vt:lpstr>
      <vt:lpstr>Extension of Information- </vt:lpstr>
      <vt:lpstr>Completion Report  for  d. b. t. Star college scheme</vt:lpstr>
      <vt:lpstr>PowerPoint Presentation</vt:lpstr>
      <vt:lpstr>PowerPoint Presentation</vt:lpstr>
      <vt:lpstr>SOME EXCLUSIVE CONDITIONS  DURING  GRANT PERIOD</vt:lpstr>
      <vt:lpstr>Goals Proposed/Goals Achieved</vt:lpstr>
      <vt:lpstr> Qualitative Improvements:     Minor projects  Botany     </vt:lpstr>
      <vt:lpstr> Qualitative Improvements:  Minor projects  Zoology</vt:lpstr>
      <vt:lpstr> Virtual Labs: UG &amp;PG Students Aligarh  Agra, Delhi etc. </vt:lpstr>
      <vt:lpstr>Webinars : Students from Aligarh, Agra and Delhi</vt:lpstr>
      <vt:lpstr>Webinars Organized for Faculty</vt:lpstr>
      <vt:lpstr>Online Outreach  Activities- 1 </vt:lpstr>
      <vt:lpstr>Online Outreach  Activities- 2 </vt:lpstr>
      <vt:lpstr>Hands on Trainings</vt:lpstr>
      <vt:lpstr>Invited Lectures</vt:lpstr>
      <vt:lpstr>NOVEL ASPECT :  ONLINE LEARNING MODES INCORPORATED </vt:lpstr>
      <vt:lpstr>PowerPoint Presentation</vt:lpstr>
      <vt:lpstr>KPI 7- New experiments introduced during 2020-2023</vt:lpstr>
      <vt:lpstr>PowerPoint Presentation</vt:lpstr>
      <vt:lpstr>PowerPoint Presentation</vt:lpstr>
      <vt:lpstr>Financial  Details: Main Grant Amount</vt:lpstr>
      <vt:lpstr>Financial Details : Interest</vt:lpstr>
      <vt:lpstr>PowerPoint Presentation</vt:lpstr>
      <vt:lpstr>KPI-2 PASS PERCENTAGE 2020-2023</vt:lpstr>
      <vt:lpstr>KPI -11 Books Purchased-2020-23</vt:lpstr>
      <vt:lpstr>Self – Evaluation </vt:lpstr>
      <vt:lpstr>After Grant -2023-24- Students Project</vt:lpstr>
      <vt:lpstr>PowerPoint Presentation</vt:lpstr>
      <vt:lpstr>KPI-8 Publications  </vt:lpstr>
      <vt:lpstr>GRANT PERIOD CORRESPONDS TO PANDEMIC</vt:lpstr>
      <vt:lpstr>FINANCIAL  DETAILS</vt:lpstr>
      <vt:lpstr>Department wise Budget Requirement </vt:lpstr>
      <vt:lpstr>Department wise Budget Requirement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Rekha Arya</dc:creator>
  <cp:keywords/>
  <dc:description/>
  <cp:lastModifiedBy>8933</cp:lastModifiedBy>
  <cp:revision>285</cp:revision>
  <dcterms:created xsi:type="dcterms:W3CDTF">2019-11-09T06:24:42Z</dcterms:created>
  <dcterms:modified xsi:type="dcterms:W3CDTF">2025-05-14T10:40:34Z</dcterms:modified>
  <cp:category/>
</cp:coreProperties>
</file>