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4" r:id="rId8"/>
    <p:sldId id="263"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1/22/2021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1/22/2021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johnparankimalil.wordpress.com/2014/11/17/meaning-nature-and-characteristics-of-intelligence/" TargetMode="External"/><Relationship Id="rId2" Type="http://schemas.openxmlformats.org/officeDocument/2006/relationships/hyperlink" Target="https://www.simplypsychology.org/intelligence.html" TargetMode="External"/><Relationship Id="rId1" Type="http://schemas.openxmlformats.org/officeDocument/2006/relationships/slideLayout" Target="../slideLayouts/slideLayout2.xml"/><Relationship Id="rId6" Type="http://schemas.openxmlformats.org/officeDocument/2006/relationships/hyperlink" Target="https://journals.sagepub.com/doi/pdf/10.1177/1073191110385316?casa_token=8iftHGRPJ0gAAAAA:PCrR4M_MM6jkOGkI1FxS7ufANErFj2MISV-ne_uBIpdjUuGGSqi1SIpQJhGY0PeJUzzCC7q5ZmV0" TargetMode="External"/><Relationship Id="rId5" Type="http://schemas.openxmlformats.org/officeDocument/2006/relationships/hyperlink" Target="https://en.wikipedia.org/wiki/Intelligence" TargetMode="External"/><Relationship Id="rId4" Type="http://schemas.openxmlformats.org/officeDocument/2006/relationships/hyperlink" Target="https://johnparankimalil.wordpress.com/author/johny196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851648" cy="2743200"/>
          </a:xfrm>
        </p:spPr>
        <p:txBody>
          <a:bodyPr>
            <a:normAutofit/>
          </a:bodyPr>
          <a:lstStyle/>
          <a:p>
            <a:r>
              <a:rPr lang="en-IN" sz="6700" dirty="0" smtClean="0"/>
              <a:t>THEORIES</a:t>
            </a:r>
            <a:r>
              <a:rPr lang="en-IN" dirty="0" smtClean="0"/>
              <a:t> </a:t>
            </a:r>
            <a:r>
              <a:rPr lang="en-IN" sz="6700" dirty="0" smtClean="0"/>
              <a:t>OF INTELLIGENCE</a:t>
            </a:r>
            <a:endParaRPr lang="en-IN" sz="6700" dirty="0"/>
          </a:p>
        </p:txBody>
      </p:sp>
      <p:sp>
        <p:nvSpPr>
          <p:cNvPr id="3" name="Subtitle 2"/>
          <p:cNvSpPr>
            <a:spLocks noGrp="1"/>
          </p:cNvSpPr>
          <p:nvPr>
            <p:ph type="subTitle" idx="1"/>
          </p:nvPr>
        </p:nvSpPr>
        <p:spPr>
          <a:xfrm>
            <a:off x="533400" y="3962400"/>
            <a:ext cx="7854696" cy="2438400"/>
          </a:xfrm>
        </p:spPr>
        <p:txBody>
          <a:bodyPr>
            <a:normAutofit/>
          </a:bodyPr>
          <a:lstStyle/>
          <a:p>
            <a:r>
              <a:rPr lang="en-IN" dirty="0" smtClean="0"/>
              <a:t>NEERU YADAV</a:t>
            </a:r>
          </a:p>
          <a:p>
            <a:r>
              <a:rPr lang="en-IN" dirty="0" smtClean="0"/>
              <a:t>Assistant Professor</a:t>
            </a:r>
          </a:p>
          <a:p>
            <a:r>
              <a:rPr lang="en-IN" dirty="0" smtClean="0"/>
              <a:t>T.R.K.M., Aligarh</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IN" b="1" dirty="0" smtClean="0"/>
              <a:t>References</a:t>
            </a:r>
            <a:endParaRPr lang="en-IN" dirty="0"/>
          </a:p>
        </p:txBody>
      </p:sp>
      <p:sp>
        <p:nvSpPr>
          <p:cNvPr id="3" name="Content Placeholder 2"/>
          <p:cNvSpPr>
            <a:spLocks noGrp="1"/>
          </p:cNvSpPr>
          <p:nvPr>
            <p:ph idx="1"/>
          </p:nvPr>
        </p:nvSpPr>
        <p:spPr>
          <a:xfrm>
            <a:off x="457200" y="914400"/>
            <a:ext cx="8229600" cy="5410200"/>
          </a:xfrm>
        </p:spPr>
        <p:txBody>
          <a:bodyPr>
            <a:noAutofit/>
          </a:bodyPr>
          <a:lstStyle/>
          <a:p>
            <a:pPr algn="just"/>
            <a:r>
              <a:rPr lang="en-IN" sz="1600" dirty="0" smtClean="0">
                <a:hlinkClick r:id="rId2"/>
              </a:rPr>
              <a:t>https://www.simplypsychology.org/intelligence.html</a:t>
            </a:r>
            <a:r>
              <a:rPr lang="en-IN" sz="1600" dirty="0" smtClean="0"/>
              <a:t> Intelligence: Definition, Theories and </a:t>
            </a:r>
            <a:r>
              <a:rPr lang="en-IN" sz="1600" dirty="0" err="1" smtClean="0"/>
              <a:t>TestingBy</a:t>
            </a:r>
            <a:r>
              <a:rPr lang="en-IN" sz="1600" dirty="0" smtClean="0"/>
              <a:t> </a:t>
            </a:r>
            <a:r>
              <a:rPr lang="en-IN" sz="1600" dirty="0" smtClean="0">
                <a:hlinkClick r:id="rId2"/>
              </a:rPr>
              <a:t>Charlotte </a:t>
            </a:r>
            <a:r>
              <a:rPr lang="en-IN" sz="1600" dirty="0" err="1" smtClean="0">
                <a:hlinkClick r:id="rId2"/>
              </a:rPr>
              <a:t>Ruhl</a:t>
            </a:r>
            <a:r>
              <a:rPr lang="en-IN" sz="1600" dirty="0" smtClean="0">
                <a:hlinkClick r:id="rId2"/>
              </a:rPr>
              <a:t> </a:t>
            </a:r>
            <a:r>
              <a:rPr lang="en-IN" sz="1600" dirty="0" smtClean="0"/>
              <a:t>, published July 16, 2020</a:t>
            </a:r>
          </a:p>
          <a:p>
            <a:pPr algn="just" fontAlgn="base"/>
            <a:r>
              <a:rPr lang="en-IN" sz="1600" dirty="0" smtClean="0"/>
              <a:t>https://johnparankimalil.wordpress.com/</a:t>
            </a:r>
            <a:r>
              <a:rPr lang="en-IN" sz="1600" b="1" dirty="0" smtClean="0">
                <a:hlinkClick r:id="rId3"/>
              </a:rPr>
              <a:t>Meaning, Nature and Characteristics of Intelligence</a:t>
            </a:r>
            <a:endParaRPr lang="en-IN" sz="1600" b="1" dirty="0" smtClean="0"/>
          </a:p>
          <a:p>
            <a:pPr algn="just" fontAlgn="base"/>
            <a:r>
              <a:rPr lang="en-IN" sz="1600" dirty="0" smtClean="0"/>
              <a:t>Posted on </a:t>
            </a:r>
            <a:r>
              <a:rPr lang="en-IN" sz="1600" dirty="0" smtClean="0">
                <a:hlinkClick r:id="rId3" tooltip="3:39 PM"/>
              </a:rPr>
              <a:t>November 17, 2014</a:t>
            </a:r>
            <a:r>
              <a:rPr lang="en-IN" sz="1600" dirty="0" smtClean="0"/>
              <a:t> by </a:t>
            </a:r>
            <a:r>
              <a:rPr lang="en-IN" sz="1600" dirty="0" smtClean="0">
                <a:hlinkClick r:id="rId4" tooltip="View all posts by John Parankimalil"/>
              </a:rPr>
              <a:t>John </a:t>
            </a:r>
            <a:r>
              <a:rPr lang="en-IN" sz="1600" dirty="0" err="1" smtClean="0">
                <a:hlinkClick r:id="rId4" tooltip="View all posts by John Parankimalil"/>
              </a:rPr>
              <a:t>Parankimalil</a:t>
            </a:r>
            <a:endParaRPr lang="en-IN" sz="1600" dirty="0" smtClean="0"/>
          </a:p>
          <a:p>
            <a:pPr algn="just"/>
            <a:r>
              <a:rPr lang="en-IN" sz="1600" dirty="0" smtClean="0">
                <a:hlinkClick r:id="rId5"/>
              </a:rPr>
              <a:t>https://en.wikipedia.org/wiki/Intelligence</a:t>
            </a:r>
            <a:endParaRPr lang="en-IN" sz="1600" dirty="0" smtClean="0"/>
          </a:p>
          <a:p>
            <a:pPr algn="just"/>
            <a:r>
              <a:rPr lang="en-IN" sz="1600" dirty="0" smtClean="0"/>
              <a:t>https://www.psychologydiscussion.net/</a:t>
            </a:r>
            <a:r>
              <a:rPr lang="en-IN" sz="1600" b="1" dirty="0" smtClean="0"/>
              <a:t>Theories of Intelligence: Top 6 Theories |Psychology ,</a:t>
            </a:r>
            <a:r>
              <a:rPr lang="en-IN" sz="1600" b="1" dirty="0" err="1" smtClean="0"/>
              <a:t>Deeksha</a:t>
            </a:r>
            <a:endParaRPr lang="en-IN" sz="1600" dirty="0" smtClean="0"/>
          </a:p>
          <a:p>
            <a:pPr algn="just"/>
            <a:r>
              <a:rPr lang="en-IN" sz="1600" dirty="0" err="1" smtClean="0"/>
              <a:t>Anastasi</a:t>
            </a:r>
            <a:r>
              <a:rPr lang="en-IN" sz="1600" dirty="0" smtClean="0"/>
              <a:t>, A. (1984). 7. Aptitude and Achievement Tests: The Curious Case of the Indestructible </a:t>
            </a:r>
            <a:r>
              <a:rPr lang="en-IN" sz="1600" dirty="0" err="1" smtClean="0"/>
              <a:t>Strawperson</a:t>
            </a:r>
            <a:r>
              <a:rPr lang="en-IN" sz="1600" dirty="0" smtClean="0"/>
              <a:t>. </a:t>
            </a:r>
          </a:p>
          <a:p>
            <a:pPr algn="just"/>
            <a:r>
              <a:rPr lang="en-IN" sz="1600" dirty="0" err="1" smtClean="0"/>
              <a:t>Binet</a:t>
            </a:r>
            <a:r>
              <a:rPr lang="en-IN" sz="1600" dirty="0" smtClean="0"/>
              <a:t>, A., Simon, T., &amp; Simon, T. (1912). </a:t>
            </a:r>
            <a:r>
              <a:rPr lang="en-IN" sz="1600" i="1" dirty="0" smtClean="0"/>
              <a:t>A method of measuring the development of the intelligence of young children</a:t>
            </a:r>
            <a:r>
              <a:rPr lang="en-IN" sz="1600" dirty="0" smtClean="0"/>
              <a:t>. Chicago medical book Company. </a:t>
            </a:r>
          </a:p>
          <a:p>
            <a:pPr algn="just"/>
            <a:r>
              <a:rPr lang="en-IN" sz="1600" dirty="0" smtClean="0"/>
              <a:t>Brooks</a:t>
            </a:r>
            <a:r>
              <a:rPr lang="en-IN" sz="1600" dirty="0" smtClean="0"/>
              <a:t>, B. L., </a:t>
            </a:r>
            <a:r>
              <a:rPr lang="en-IN" sz="1600" dirty="0" err="1" smtClean="0"/>
              <a:t>Holdnack</a:t>
            </a:r>
            <a:r>
              <a:rPr lang="en-IN" sz="1600" dirty="0" smtClean="0"/>
              <a:t>, J. A., &amp; Iverson, G. L. (2011). </a:t>
            </a:r>
            <a:r>
              <a:rPr lang="en-IN" sz="1600" dirty="0" smtClean="0">
                <a:hlinkClick r:id="rId6"/>
              </a:rPr>
              <a:t>Advanced clinical interpretation of the WAIS-IV and WMS-IV: Prevalence of low scores varies by level of intelligence and years of education</a:t>
            </a:r>
            <a:r>
              <a:rPr lang="en-IN" sz="1600" dirty="0" smtClean="0"/>
              <a:t>. </a:t>
            </a:r>
            <a:r>
              <a:rPr lang="en-IN" sz="1600" i="1" dirty="0" smtClean="0"/>
              <a:t>Assessment, 18</a:t>
            </a:r>
            <a:r>
              <a:rPr lang="en-IN" sz="1600" dirty="0" smtClean="0"/>
              <a:t>(2), 156-167. </a:t>
            </a:r>
          </a:p>
          <a:p>
            <a:pPr algn="just"/>
            <a:r>
              <a:rPr lang="en-IN" sz="1600" dirty="0" err="1" smtClean="0"/>
              <a:t>Canivez</a:t>
            </a:r>
            <a:r>
              <a:rPr lang="en-IN" sz="1600" dirty="0" smtClean="0"/>
              <a:t>, G. L. (2013). Psychometric versus actuarial interpretation of intelligence and related aptitude batteries. </a:t>
            </a:r>
          </a:p>
          <a:p>
            <a:pPr algn="just"/>
            <a:r>
              <a:rPr lang="en-IN" sz="1600" dirty="0" err="1" smtClean="0"/>
              <a:t>Cattell</a:t>
            </a:r>
            <a:r>
              <a:rPr lang="en-IN" sz="1600" dirty="0" smtClean="0"/>
              <a:t>, R. B. (1963). Theory of fluid and crystallized intelligence: A critical experiment. </a:t>
            </a:r>
            <a:r>
              <a:rPr lang="en-IN" sz="1600" i="1" dirty="0" smtClean="0"/>
              <a:t>Journal of educational psychology, 54</a:t>
            </a:r>
            <a:r>
              <a:rPr lang="en-IN" sz="1600" dirty="0" smtClean="0"/>
              <a:t>(1), 1. </a:t>
            </a:r>
          </a:p>
          <a:p>
            <a:pPr algn="just"/>
            <a:r>
              <a:rPr lang="en-IN" sz="1600" dirty="0" smtClean="0"/>
              <a:t>Cherry, K. (2020). Why Alfred </a:t>
            </a:r>
            <a:r>
              <a:rPr lang="en-IN" sz="1600" dirty="0" err="1" smtClean="0"/>
              <a:t>Binet</a:t>
            </a:r>
            <a:r>
              <a:rPr lang="en-IN" sz="1600" dirty="0" smtClean="0"/>
              <a:t> Developed IQ Testing for Students. Retrieved from https://www.verywellmind.com/history-of-intelligence-testing-2795581</a:t>
            </a:r>
            <a:endParaRPr lang="en-IN"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IN" b="1" dirty="0" smtClean="0"/>
              <a:t>Spearman’s </a:t>
            </a:r>
            <a:r>
              <a:rPr lang="en-IN" b="1" dirty="0" smtClean="0"/>
              <a:t>Two- Factor </a:t>
            </a:r>
            <a:r>
              <a:rPr lang="en-IN" b="1" dirty="0" smtClean="0"/>
              <a:t>Theory</a:t>
            </a:r>
            <a:endParaRPr lang="en-IN" dirty="0"/>
          </a:p>
        </p:txBody>
      </p:sp>
      <p:sp>
        <p:nvSpPr>
          <p:cNvPr id="3" name="Content Placeholder 2"/>
          <p:cNvSpPr>
            <a:spLocks noGrp="1"/>
          </p:cNvSpPr>
          <p:nvPr>
            <p:ph idx="1"/>
          </p:nvPr>
        </p:nvSpPr>
        <p:spPr>
          <a:xfrm>
            <a:off x="457200" y="1752600"/>
            <a:ext cx="8229600" cy="4800600"/>
          </a:xfrm>
        </p:spPr>
        <p:txBody>
          <a:bodyPr>
            <a:normAutofit fontScale="55000" lnSpcReduction="20000"/>
          </a:bodyPr>
          <a:lstStyle/>
          <a:p>
            <a:pPr algn="just"/>
            <a:r>
              <a:rPr lang="en-IN" sz="3200" dirty="0" smtClean="0"/>
              <a:t>General intelligence, also known as g factor, refers to a general mental ability that, according to Spearman, underlies multiple specific skills, including verbal, spatial, numerical and mechanical.</a:t>
            </a:r>
          </a:p>
          <a:p>
            <a:pPr algn="just"/>
            <a:r>
              <a:rPr lang="en-IN" sz="3200" dirty="0" smtClean="0"/>
              <a:t>Charles Spearman, an English psychologist, established the two-factor theory of intelligence back in 1904 (Spearman, 1904). To arrive at this theory, Spearman used a technique known as factor analysis.</a:t>
            </a:r>
          </a:p>
          <a:p>
            <a:pPr algn="just"/>
            <a:r>
              <a:rPr lang="en-IN" sz="3200" dirty="0" smtClean="0"/>
              <a:t>Factor analysis is a procedure through which the correlation of related variables are evaluated to find an underlying factor that explains this correlation.</a:t>
            </a:r>
          </a:p>
          <a:p>
            <a:pPr algn="just"/>
            <a:r>
              <a:rPr lang="en-IN" sz="3200" dirty="0" smtClean="0"/>
              <a:t>In the case of intelligence, Spearman noticed that those who did well in one area of intelligence tests (for example, mathematics), also did well in other areas (such as distinguishing pitch; </a:t>
            </a:r>
            <a:r>
              <a:rPr lang="en-IN" sz="3200" dirty="0" err="1" smtClean="0"/>
              <a:t>Kalat</a:t>
            </a:r>
            <a:r>
              <a:rPr lang="en-IN" sz="3200" dirty="0" smtClean="0"/>
              <a:t>, 2014).</a:t>
            </a:r>
          </a:p>
          <a:p>
            <a:pPr algn="just"/>
            <a:r>
              <a:rPr lang="en-IN" sz="3200" dirty="0" smtClean="0"/>
              <a:t>In other words, there was a strong correlation between performing well in math and music, and Spearman then attributed this relationship to a central factor, that of general intelligence (g).</a:t>
            </a:r>
          </a:p>
          <a:p>
            <a:pPr algn="just"/>
            <a:r>
              <a:rPr lang="en-IN" sz="3200" dirty="0" smtClean="0"/>
              <a:t>Spearman concluded that there is a single g-factor which represents an individual’s general intelligence across multiple abilities, and that a second factor, s, refers to an individual’s specific ability in one particular area (Spearman, as cited in Thomson, 1947).</a:t>
            </a:r>
          </a:p>
          <a:p>
            <a:pPr algn="just"/>
            <a:r>
              <a:rPr lang="en-IN" sz="3200" dirty="0" smtClean="0"/>
              <a:t>Together, these two main factors compose Spearman’s two-factor theory.</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IN" b="1" dirty="0" smtClean="0"/>
              <a:t>To Be Continue...</a:t>
            </a:r>
            <a:endParaRPr lang="en-IN" dirty="0"/>
          </a:p>
        </p:txBody>
      </p:sp>
      <p:sp>
        <p:nvSpPr>
          <p:cNvPr id="3" name="Content Placeholder 2"/>
          <p:cNvSpPr>
            <a:spLocks noGrp="1"/>
          </p:cNvSpPr>
          <p:nvPr>
            <p:ph sz="half" idx="1"/>
          </p:nvPr>
        </p:nvSpPr>
        <p:spPr/>
        <p:txBody>
          <a:bodyPr>
            <a:normAutofit fontScale="85000" lnSpcReduction="20000"/>
          </a:bodyPr>
          <a:lstStyle/>
          <a:p>
            <a:pPr algn="just"/>
            <a:r>
              <a:rPr lang="en-IN" dirty="0" smtClean="0"/>
              <a:t>Spearman and his followers later admitted the existence of some group factors like </a:t>
            </a:r>
            <a:r>
              <a:rPr lang="en-IN" b="1" dirty="0" smtClean="0"/>
              <a:t>“verbal ability, numerical ability, and possible factor of mental speed, mechanical ability, attention and imagination”. “Tests G and H have a higher correlation than that attributable to G alone. Such an additional common factor as in tests G and H became known as a group factor”.</a:t>
            </a:r>
            <a:endParaRPr lang="en-IN" dirty="0" smtClean="0"/>
          </a:p>
          <a:p>
            <a:endParaRPr lang="en-IN" dirty="0"/>
          </a:p>
        </p:txBody>
      </p:sp>
      <p:sp>
        <p:nvSpPr>
          <p:cNvPr id="4" name="Content Placeholder 3"/>
          <p:cNvSpPr>
            <a:spLocks noGrp="1"/>
          </p:cNvSpPr>
          <p:nvPr>
            <p:ph sz="half" idx="2"/>
          </p:nvPr>
        </p:nvSpPr>
        <p:spPr>
          <a:xfrm>
            <a:off x="5257800" y="2666999"/>
            <a:ext cx="3048000" cy="3200401"/>
          </a:xfrm>
        </p:spPr>
        <p:txBody>
          <a:bodyPr>
            <a:normAutofit fontScale="85000" lnSpcReduction="20000"/>
          </a:bodyPr>
          <a:lstStyle/>
          <a:p>
            <a:pPr>
              <a:buNone/>
            </a:pPr>
            <a:endParaRPr lang="en-IN" dirty="0"/>
          </a:p>
        </p:txBody>
      </p:sp>
      <p:pic>
        <p:nvPicPr>
          <p:cNvPr id="5" name="Content Placeholder 3" descr="general-intelligence.jpg"/>
          <p:cNvPicPr>
            <a:picLocks noChangeAspect="1"/>
          </p:cNvPicPr>
          <p:nvPr/>
        </p:nvPicPr>
        <p:blipFill>
          <a:blip r:embed="rId2" cstate="print"/>
          <a:stretch>
            <a:fillRect/>
          </a:stretch>
        </p:blipFill>
        <p:spPr>
          <a:xfrm>
            <a:off x="4876800" y="1905000"/>
            <a:ext cx="3657600" cy="4419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err="1" smtClean="0"/>
              <a:t>Thurstone’s</a:t>
            </a:r>
            <a:r>
              <a:rPr lang="en-IN" b="1" dirty="0" smtClean="0"/>
              <a:t> Primary Mental </a:t>
            </a:r>
            <a:r>
              <a:rPr lang="en-IN" b="1" dirty="0" smtClean="0"/>
              <a:t>Abilities (PMA) Theory</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err="1" smtClean="0"/>
              <a:t>Thurstone</a:t>
            </a:r>
            <a:r>
              <a:rPr lang="en-IN" dirty="0" smtClean="0"/>
              <a:t> </a:t>
            </a:r>
            <a:r>
              <a:rPr lang="en-IN" dirty="0" smtClean="0"/>
              <a:t>(</a:t>
            </a:r>
            <a:r>
              <a:rPr lang="en-IN" dirty="0" smtClean="0"/>
              <a:t>1938</a:t>
            </a:r>
            <a:r>
              <a:rPr lang="en-IN" dirty="0" smtClean="0"/>
              <a:t>) </a:t>
            </a:r>
            <a:r>
              <a:rPr lang="en-IN" dirty="0" smtClean="0"/>
              <a:t>challenged the concept of a g-factor. After analyzing data from 56 different tests of mental abilities, he identified a number of primary mental abilities that comprise intelligence, as opposed to one general factor.</a:t>
            </a:r>
          </a:p>
          <a:p>
            <a:pPr algn="just"/>
            <a:r>
              <a:rPr lang="en-IN" dirty="0" smtClean="0"/>
              <a:t>The seven primary mental abilities in </a:t>
            </a:r>
            <a:r>
              <a:rPr lang="en-IN" dirty="0" err="1" smtClean="0"/>
              <a:t>Thurstone's</a:t>
            </a:r>
            <a:r>
              <a:rPr lang="en-IN" dirty="0" smtClean="0"/>
              <a:t> model are verbal comprehension, verbal fluency, number facility, spatial visualization, perceptual speed, memory, and inductive reasoning (</a:t>
            </a:r>
            <a:r>
              <a:rPr lang="en-IN" dirty="0" err="1" smtClean="0"/>
              <a:t>Thurstone</a:t>
            </a:r>
            <a:r>
              <a:rPr lang="en-IN" dirty="0" smtClean="0"/>
              <a:t>, as cited in Sternberg, 2003).</a:t>
            </a:r>
          </a:p>
          <a:p>
            <a:pPr algn="just"/>
            <a:r>
              <a:rPr lang="en-IN" dirty="0" smtClean="0"/>
              <a:t>Although </a:t>
            </a:r>
            <a:r>
              <a:rPr lang="en-IN" dirty="0" err="1" smtClean="0"/>
              <a:t>Thurstone</a:t>
            </a:r>
            <a:r>
              <a:rPr lang="en-IN" dirty="0" smtClean="0"/>
              <a:t> did not reject Spearman’s idea of general intelligence altogether, he instead theorized that intelligence consists of both general ability and a number of specific abilities, paving the way for future research that examined the different forms of intelligence.</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29600" cy="45719"/>
          </a:xfrm>
        </p:spPr>
        <p:txBody>
          <a:bodyPr>
            <a:normAutofit fontScale="90000"/>
          </a:bodyPr>
          <a:lstStyle/>
          <a:p>
            <a:endParaRPr lang="en-IN" dirty="0"/>
          </a:p>
        </p:txBody>
      </p:sp>
      <p:graphicFrame>
        <p:nvGraphicFramePr>
          <p:cNvPr id="4" name="Content Placeholder 3"/>
          <p:cNvGraphicFramePr>
            <a:graphicFrameLocks noGrp="1"/>
          </p:cNvGraphicFramePr>
          <p:nvPr>
            <p:ph idx="1"/>
          </p:nvPr>
        </p:nvGraphicFramePr>
        <p:xfrm>
          <a:off x="457200" y="3"/>
          <a:ext cx="8229600" cy="6817072"/>
        </p:xfrm>
        <a:graphic>
          <a:graphicData uri="http://schemas.openxmlformats.org/drawingml/2006/table">
            <a:tbl>
              <a:tblPr firstRow="1" bandRow="1">
                <a:tableStyleId>{5C22544A-7EE6-4342-B048-85BDC9FD1C3A}</a:tableStyleId>
              </a:tblPr>
              <a:tblGrid>
                <a:gridCol w="2286000"/>
                <a:gridCol w="5943600"/>
              </a:tblGrid>
              <a:tr h="467971">
                <a:tc>
                  <a:txBody>
                    <a:bodyPr/>
                    <a:lstStyle/>
                    <a:p>
                      <a:pPr algn="l" fontAlgn="b"/>
                      <a:r>
                        <a:rPr lang="en-IN" dirty="0"/>
                        <a:t>Mental </a:t>
                      </a:r>
                      <a:r>
                        <a:rPr lang="en-IN" dirty="0" err="1"/>
                        <a:t>Abililty</a:t>
                      </a:r>
                      <a:endParaRPr lang="en-IN" dirty="0"/>
                    </a:p>
                  </a:txBody>
                  <a:tcPr marL="76200" marR="76200" marT="76200" marB="76200" anchor="b"/>
                </a:tc>
                <a:tc>
                  <a:txBody>
                    <a:bodyPr/>
                    <a:lstStyle/>
                    <a:p>
                      <a:pPr algn="l" fontAlgn="b"/>
                      <a:r>
                        <a:rPr lang="en-IN"/>
                        <a:t>Description</a:t>
                      </a:r>
                    </a:p>
                  </a:txBody>
                  <a:tcPr marL="76200" marR="76200" marT="76200" marB="76200" anchor="b"/>
                </a:tc>
              </a:tr>
              <a:tr h="217826">
                <a:tc>
                  <a:txBody>
                    <a:bodyPr/>
                    <a:lstStyle/>
                    <a:p>
                      <a:endParaRPr lang="en-IN"/>
                    </a:p>
                  </a:txBody>
                  <a:tcPr/>
                </a:tc>
                <a:tc>
                  <a:txBody>
                    <a:bodyPr/>
                    <a:lstStyle/>
                    <a:p>
                      <a:endParaRPr lang="en-IN" dirty="0"/>
                    </a:p>
                  </a:txBody>
                  <a:tcPr/>
                </a:tc>
              </a:tr>
              <a:tr h="1069648">
                <a:tc>
                  <a:txBody>
                    <a:bodyPr/>
                    <a:lstStyle/>
                    <a:p>
                      <a:pPr fontAlgn="t"/>
                      <a:r>
                        <a:rPr lang="en-IN"/>
                        <a:t>Word Fluency</a:t>
                      </a:r>
                    </a:p>
                  </a:txBody>
                  <a:tcPr marL="76200" marR="76200" marT="76200" marB="76200"/>
                </a:tc>
                <a:tc>
                  <a:txBody>
                    <a:bodyPr/>
                    <a:lstStyle/>
                    <a:p>
                      <a:pPr fontAlgn="t"/>
                      <a:r>
                        <a:rPr lang="en-IN"/>
                        <a:t>Ability to use words quickly and fluency in performing such tasks as rhyming, solving anagrams, and doing crossword puzzles.</a:t>
                      </a:r>
                    </a:p>
                  </a:txBody>
                  <a:tcPr marL="76200" marR="76200" marT="76200" marB="76200"/>
                </a:tc>
              </a:tr>
              <a:tr h="768809">
                <a:tc>
                  <a:txBody>
                    <a:bodyPr/>
                    <a:lstStyle/>
                    <a:p>
                      <a:pPr fontAlgn="t"/>
                      <a:r>
                        <a:rPr lang="en-IN"/>
                        <a:t>Verbal Comprehension</a:t>
                      </a:r>
                    </a:p>
                  </a:txBody>
                  <a:tcPr marL="76200" marR="76200" marT="76200" marB="76200"/>
                </a:tc>
                <a:tc>
                  <a:txBody>
                    <a:bodyPr/>
                    <a:lstStyle/>
                    <a:p>
                      <a:pPr fontAlgn="t"/>
                      <a:r>
                        <a:rPr lang="en-IN"/>
                        <a:t>Ability to understand the meaning of words, concepts, and ideas.</a:t>
                      </a:r>
                    </a:p>
                  </a:txBody>
                  <a:tcPr marL="76200" marR="76200" marT="76200" marB="76200"/>
                </a:tc>
              </a:tr>
              <a:tr h="768809">
                <a:tc>
                  <a:txBody>
                    <a:bodyPr/>
                    <a:lstStyle/>
                    <a:p>
                      <a:pPr fontAlgn="t"/>
                      <a:r>
                        <a:rPr lang="en-IN"/>
                        <a:t>Numerical Ability</a:t>
                      </a:r>
                    </a:p>
                  </a:txBody>
                  <a:tcPr marL="76200" marR="76200" marT="76200" marB="76200"/>
                </a:tc>
                <a:tc>
                  <a:txBody>
                    <a:bodyPr/>
                    <a:lstStyle/>
                    <a:p>
                      <a:pPr fontAlgn="t"/>
                      <a:r>
                        <a:rPr lang="en-IN"/>
                        <a:t>Ability to use numbers to quickly computer answers to problems.</a:t>
                      </a:r>
                    </a:p>
                  </a:txBody>
                  <a:tcPr marL="76200" marR="76200" marT="76200" marB="76200"/>
                </a:tc>
              </a:tr>
              <a:tr h="768809">
                <a:tc>
                  <a:txBody>
                    <a:bodyPr/>
                    <a:lstStyle/>
                    <a:p>
                      <a:pPr fontAlgn="t"/>
                      <a:r>
                        <a:rPr lang="en-IN"/>
                        <a:t>Spatial Visualization</a:t>
                      </a:r>
                    </a:p>
                  </a:txBody>
                  <a:tcPr marL="76200" marR="76200" marT="76200" marB="76200"/>
                </a:tc>
                <a:tc>
                  <a:txBody>
                    <a:bodyPr/>
                    <a:lstStyle/>
                    <a:p>
                      <a:pPr fontAlgn="t"/>
                      <a:r>
                        <a:rPr lang="en-IN"/>
                        <a:t>Ability to visualize and manipulate patters and forms in space.</a:t>
                      </a:r>
                    </a:p>
                  </a:txBody>
                  <a:tcPr marL="76200" marR="76200" marT="76200" marB="76200"/>
                </a:tc>
              </a:tr>
              <a:tr h="1069648">
                <a:tc>
                  <a:txBody>
                    <a:bodyPr/>
                    <a:lstStyle/>
                    <a:p>
                      <a:pPr fontAlgn="t"/>
                      <a:r>
                        <a:rPr lang="en-IN"/>
                        <a:t>Perceptual Speed</a:t>
                      </a:r>
                    </a:p>
                  </a:txBody>
                  <a:tcPr marL="76200" marR="76200" marT="76200" marB="76200"/>
                </a:tc>
                <a:tc>
                  <a:txBody>
                    <a:bodyPr/>
                    <a:lstStyle/>
                    <a:p>
                      <a:pPr fontAlgn="t"/>
                      <a:r>
                        <a:rPr lang="en-IN" dirty="0"/>
                        <a:t>Ability to grasp perceptual details quickly and accurately and to determine similarities and differences between stimuli.</a:t>
                      </a:r>
                    </a:p>
                  </a:txBody>
                  <a:tcPr marL="76200" marR="76200" marT="76200" marB="76200"/>
                </a:tc>
              </a:tr>
              <a:tr h="768809">
                <a:tc>
                  <a:txBody>
                    <a:bodyPr/>
                    <a:lstStyle/>
                    <a:p>
                      <a:pPr fontAlgn="t"/>
                      <a:r>
                        <a:rPr lang="en-IN"/>
                        <a:t>Memory</a:t>
                      </a:r>
                    </a:p>
                  </a:txBody>
                  <a:tcPr marL="76200" marR="76200" marT="76200" marB="76200"/>
                </a:tc>
                <a:tc>
                  <a:txBody>
                    <a:bodyPr/>
                    <a:lstStyle/>
                    <a:p>
                      <a:pPr fontAlgn="t"/>
                      <a:r>
                        <a:rPr lang="en-IN"/>
                        <a:t>Ability to recall information such as lists or words, mathematical formulas, and definitions.</a:t>
                      </a:r>
                    </a:p>
                  </a:txBody>
                  <a:tcPr marL="76200" marR="76200" marT="76200" marB="76200"/>
                </a:tc>
              </a:tr>
              <a:tr h="768809">
                <a:tc>
                  <a:txBody>
                    <a:bodyPr/>
                    <a:lstStyle/>
                    <a:p>
                      <a:pPr fontAlgn="t"/>
                      <a:r>
                        <a:rPr lang="en-IN" dirty="0"/>
                        <a:t>Inductive Reasoning</a:t>
                      </a:r>
                    </a:p>
                  </a:txBody>
                  <a:tcPr marL="76200" marR="76200" marT="76200" marB="76200"/>
                </a:tc>
                <a:tc>
                  <a:txBody>
                    <a:bodyPr/>
                    <a:lstStyle/>
                    <a:p>
                      <a:pPr fontAlgn="t"/>
                      <a:r>
                        <a:rPr lang="en-IN" dirty="0"/>
                        <a:t>Ability to derive general rules and principles from presented information.</a:t>
                      </a:r>
                    </a:p>
                  </a:txBody>
                  <a:tcPr marL="76200" marR="76200" marT="76200" marB="7620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IN" b="1" dirty="0" smtClean="0"/>
              <a:t>Burt and Vernon’s Hierarchical Theory</a:t>
            </a:r>
            <a:endParaRPr lang="en-IN" b="1" dirty="0"/>
          </a:p>
        </p:txBody>
      </p:sp>
      <p:sp>
        <p:nvSpPr>
          <p:cNvPr id="3" name="Content Placeholder 2"/>
          <p:cNvSpPr>
            <a:spLocks noGrp="1"/>
          </p:cNvSpPr>
          <p:nvPr>
            <p:ph idx="1"/>
          </p:nvPr>
        </p:nvSpPr>
        <p:spPr>
          <a:xfrm>
            <a:off x="457200" y="1524000"/>
            <a:ext cx="8229600" cy="5334000"/>
          </a:xfrm>
        </p:spPr>
        <p:txBody>
          <a:bodyPr>
            <a:normAutofit fontScale="70000" lnSpcReduction="20000"/>
          </a:bodyPr>
          <a:lstStyle/>
          <a:p>
            <a:pPr algn="just" fontAlgn="base">
              <a:buFont typeface="Arial" pitchFamily="34" charset="0"/>
              <a:buChar char="•"/>
            </a:pPr>
            <a:r>
              <a:rPr lang="en-IN" dirty="0" smtClean="0"/>
              <a:t>British </a:t>
            </a:r>
            <a:r>
              <a:rPr lang="en-IN" dirty="0" smtClean="0"/>
              <a:t>psychologists like Cyril Burt (1949) and Vernon (1960) gave an alternative scheme for the organisation of factors. At the top of the hierarchy, Vernon places that ‘G’ factor or the general cognitive factor. At the next level he places two broad group factors, corresponding to verbal-educational (v: </a:t>
            </a:r>
            <a:r>
              <a:rPr lang="en-IN" dirty="0" err="1" smtClean="0"/>
              <a:t>ed</a:t>
            </a:r>
            <a:r>
              <a:rPr lang="en-IN" dirty="0" smtClean="0"/>
              <a:t>) and practical-mechanical (k: m.) aptitudes. These major factors may be further sub-divided.</a:t>
            </a:r>
          </a:p>
          <a:p>
            <a:pPr algn="just" fontAlgn="base"/>
            <a:r>
              <a:rPr lang="en-IN" dirty="0" smtClean="0"/>
              <a:t>The verbal educational factor may be sub-divided into verbal and numerical sub-factors, and the practical mechanical factor into mechanical information, spatial, and psychomotor ability. At the lowest level of the hierarchy are the special factors. “Such a hierarchical structure thus resembles an inverted genealogical tree, with ‘g’ at the top, ’s’ factors at the bottom, and progressively narrower group factors in between.”</a:t>
            </a:r>
          </a:p>
          <a:p>
            <a:pPr algn="just" fontAlgn="base"/>
            <a:r>
              <a:rPr lang="en-IN" dirty="0" smtClean="0"/>
              <a:t>The represented by Spearman’s British tradition if investigation, exemplified by P.E. Vernon (1950) structure of human abilities in which human mental abilities are arranged in a hierarchy with a broad general factor (g) and split into two major ‘group’ factors, one distinguished by verbal and educational abilities (v: </a:t>
            </a:r>
            <a:r>
              <a:rPr lang="en-IN" dirty="0" err="1" smtClean="0"/>
              <a:t>ed</a:t>
            </a:r>
            <a:r>
              <a:rPr lang="en-IN" dirty="0" smtClean="0"/>
              <a:t>) and the other by practical or performance abilities (k : m). Each of these major group factor is then differentiated into more specific factors like Thurston’s verbal, number and space. These finally break into factors found in specific types of test. Thus, any mental performance can be described as involving percentages of g. (v : </a:t>
            </a:r>
            <a:r>
              <a:rPr lang="en-IN" dirty="0" err="1" smtClean="0"/>
              <a:t>ed</a:t>
            </a:r>
            <a:r>
              <a:rPr lang="en-IN" dirty="0" smtClean="0"/>
              <a:t>), verbal and others until all the factors needed to account for the performance have been determined.</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To Be Continue...</a:t>
            </a:r>
            <a:endParaRPr lang="en-IN" dirty="0"/>
          </a:p>
        </p:txBody>
      </p:sp>
      <p:sp>
        <p:nvSpPr>
          <p:cNvPr id="3" name="Content Placeholder 2"/>
          <p:cNvSpPr>
            <a:spLocks noGrp="1"/>
          </p:cNvSpPr>
          <p:nvPr>
            <p:ph sz="half" idx="1"/>
          </p:nvPr>
        </p:nvSpPr>
        <p:spPr/>
        <p:txBody>
          <a:bodyPr>
            <a:normAutofit/>
          </a:bodyPr>
          <a:lstStyle/>
          <a:p>
            <a:pPr algn="just" fontAlgn="base"/>
            <a:r>
              <a:rPr lang="en-IN" dirty="0" smtClean="0"/>
              <a:t>Burt’s theory uses the concepts of general, group as well as common factors-</a:t>
            </a:r>
          </a:p>
          <a:p>
            <a:pPr algn="just" fontAlgn="base">
              <a:buNone/>
            </a:pPr>
            <a:r>
              <a:rPr lang="en-IN" dirty="0" smtClean="0"/>
              <a:t>    </a:t>
            </a:r>
            <a:r>
              <a:rPr lang="en-IN" dirty="0" err="1" smtClean="0"/>
              <a:t>i</a:t>
            </a:r>
            <a:r>
              <a:rPr lang="en-IN" dirty="0" smtClean="0"/>
              <a:t>. Group factors.</a:t>
            </a:r>
          </a:p>
          <a:p>
            <a:pPr algn="just" fontAlgn="base">
              <a:buNone/>
            </a:pPr>
            <a:r>
              <a:rPr lang="en-IN" dirty="0" smtClean="0"/>
              <a:t>    ii</a:t>
            </a:r>
            <a:r>
              <a:rPr lang="en-IN" dirty="0" smtClean="0"/>
              <a:t>. Common factor.</a:t>
            </a:r>
          </a:p>
          <a:p>
            <a:pPr algn="just" fontAlgn="base"/>
            <a:r>
              <a:rPr lang="en-IN" b="1" dirty="0" smtClean="0"/>
              <a:t>He believes in a hierarchy of mental organization with many levels:</a:t>
            </a:r>
          </a:p>
          <a:p>
            <a:endParaRPr lang="en-IN" dirty="0"/>
          </a:p>
        </p:txBody>
      </p:sp>
      <p:pic>
        <p:nvPicPr>
          <p:cNvPr id="5" name="Content Placeholder 4" descr="vernon theory 2.jpg"/>
          <p:cNvPicPr>
            <a:picLocks noGrp="1" noChangeAspect="1"/>
          </p:cNvPicPr>
          <p:nvPr>
            <p:ph sz="half" idx="2"/>
          </p:nvPr>
        </p:nvPicPr>
        <p:blipFill>
          <a:blip r:embed="rId2" cstate="print"/>
          <a:stretch>
            <a:fillRect/>
          </a:stretch>
        </p:blipFill>
        <p:spPr>
          <a:xfrm>
            <a:off x="5410200" y="2514600"/>
            <a:ext cx="3276600" cy="33528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To Be Continue...</a:t>
            </a:r>
            <a:endParaRPr lang="en-IN" dirty="0"/>
          </a:p>
        </p:txBody>
      </p:sp>
      <p:sp>
        <p:nvSpPr>
          <p:cNvPr id="3" name="Content Placeholder 2"/>
          <p:cNvSpPr>
            <a:spLocks noGrp="1"/>
          </p:cNvSpPr>
          <p:nvPr>
            <p:ph idx="1"/>
          </p:nvPr>
        </p:nvSpPr>
        <p:spPr/>
        <p:txBody>
          <a:bodyPr>
            <a:normAutofit lnSpcReduction="10000"/>
          </a:bodyPr>
          <a:lstStyle/>
          <a:p>
            <a:pPr fontAlgn="base">
              <a:buFont typeface="Arial" pitchFamily="34" charset="0"/>
              <a:buChar char="•"/>
            </a:pPr>
            <a:r>
              <a:rPr lang="en-IN" dirty="0" smtClean="0"/>
              <a:t>P.E</a:t>
            </a:r>
            <a:r>
              <a:rPr lang="en-IN" dirty="0" smtClean="0"/>
              <a:t>. Vernon (1950) found ‘g’ after eight analyses to cover more than twice as much variance as all group factors combined.</a:t>
            </a:r>
          </a:p>
          <a:p>
            <a:pPr fontAlgn="base"/>
            <a:r>
              <a:rPr lang="en-IN" b="1" dirty="0" smtClean="0"/>
              <a:t>After the removal of ‘g’ tests and tends to fall into two main groups:</a:t>
            </a:r>
            <a:endParaRPr lang="en-IN" dirty="0" smtClean="0"/>
          </a:p>
          <a:p>
            <a:pPr fontAlgn="base">
              <a:buNone/>
            </a:pPr>
            <a:r>
              <a:rPr lang="en-IN" dirty="0" smtClean="0"/>
              <a:t>    a</a:t>
            </a:r>
            <a:r>
              <a:rPr lang="en-IN" dirty="0" smtClean="0"/>
              <a:t>. Verbal-Numerical Education (v : </a:t>
            </a:r>
            <a:r>
              <a:rPr lang="en-IN" dirty="0" err="1" smtClean="0"/>
              <a:t>ed</a:t>
            </a:r>
            <a:r>
              <a:rPr lang="en-IN" dirty="0" smtClean="0"/>
              <a:t>) factors </a:t>
            </a:r>
            <a:r>
              <a:rPr lang="en-IN" dirty="0" smtClean="0"/>
              <a:t>and</a:t>
            </a:r>
          </a:p>
          <a:p>
            <a:pPr fontAlgn="base">
              <a:buNone/>
            </a:pPr>
            <a:r>
              <a:rPr lang="en-IN" dirty="0" smtClean="0"/>
              <a:t> </a:t>
            </a:r>
            <a:r>
              <a:rPr lang="en-IN" dirty="0" smtClean="0"/>
              <a:t>   </a:t>
            </a:r>
            <a:r>
              <a:rPr lang="en-IN" dirty="0" smtClean="0"/>
              <a:t>b</a:t>
            </a:r>
            <a:r>
              <a:rPr lang="en-IN" dirty="0" smtClean="0"/>
              <a:t>. Practical-Mechanical-Spatial-Physical (k : m) factors.</a:t>
            </a:r>
          </a:p>
          <a:p>
            <a:pPr fontAlgn="base"/>
            <a:r>
              <a:rPr lang="en-IN" dirty="0" smtClean="0"/>
              <a:t>The types themselves subdivide (v : </a:t>
            </a:r>
            <a:r>
              <a:rPr lang="en-IN" dirty="0" err="1" smtClean="0"/>
              <a:t>ed</a:t>
            </a:r>
            <a:r>
              <a:rPr lang="en-IN" dirty="0" smtClean="0"/>
              <a:t>) into verbal and numerical factors and (k : m) splits into spatial and manual sub-factors.</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IN" b="1" dirty="0" smtClean="0"/>
              <a:t>To Be Continue...</a:t>
            </a:r>
            <a:endParaRPr lang="en-IN" dirty="0"/>
          </a:p>
        </p:txBody>
      </p:sp>
      <p:sp>
        <p:nvSpPr>
          <p:cNvPr id="3" name="Content Placeholder 2"/>
          <p:cNvSpPr>
            <a:spLocks noGrp="1"/>
          </p:cNvSpPr>
          <p:nvPr>
            <p:ph sz="half" idx="1"/>
          </p:nvPr>
        </p:nvSpPr>
        <p:spPr/>
        <p:txBody>
          <a:bodyPr>
            <a:normAutofit fontScale="92500" lnSpcReduction="20000"/>
          </a:bodyPr>
          <a:lstStyle/>
          <a:p>
            <a:pPr algn="just"/>
            <a:r>
              <a:rPr lang="en-IN" dirty="0" smtClean="0"/>
              <a:t>Intelligence is the integrative capacity of the mind and so it manifests itself at each level its quality and quantity differs at each level.</a:t>
            </a:r>
          </a:p>
          <a:p>
            <a:pPr algn="just"/>
            <a:r>
              <a:rPr lang="en-IN" dirty="0" smtClean="0"/>
              <a:t>Integrative capacity-</a:t>
            </a:r>
          </a:p>
          <a:p>
            <a:pPr algn="just" fontAlgn="base"/>
            <a:r>
              <a:rPr lang="en-IN" dirty="0" smtClean="0"/>
              <a:t>The hierarchical level includes such factor as generalization, logic, abstraction, thought process, etc. The R</a:t>
            </a:r>
            <a:r>
              <a:rPr lang="en-IN" baseline="-25000" dirty="0" smtClean="0"/>
              <a:t>2</a:t>
            </a:r>
            <a:r>
              <a:rPr lang="en-IN" dirty="0" smtClean="0"/>
              <a:t> include aesthetic, creative activity.</a:t>
            </a:r>
          </a:p>
          <a:p>
            <a:endParaRPr lang="en-IN" dirty="0"/>
          </a:p>
        </p:txBody>
      </p:sp>
      <p:pic>
        <p:nvPicPr>
          <p:cNvPr id="5" name="Content Placeholder 4" descr="vernon theory.png"/>
          <p:cNvPicPr>
            <a:picLocks noGrp="1" noChangeAspect="1"/>
          </p:cNvPicPr>
          <p:nvPr>
            <p:ph sz="half" idx="2"/>
          </p:nvPr>
        </p:nvPicPr>
        <p:blipFill>
          <a:blip r:embed="rId2" cstate="print"/>
          <a:stretch>
            <a:fillRect/>
          </a:stretch>
        </p:blipFill>
        <p:spPr>
          <a:xfrm>
            <a:off x="4648200" y="1981201"/>
            <a:ext cx="4038600" cy="38100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1011</Words>
  <Application>Microsoft Office PowerPoint</Application>
  <PresentationFormat>On-screen Show (4:3)</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THEORIES OF INTELLIGENCE</vt:lpstr>
      <vt:lpstr>Spearman’s Two- Factor Theory</vt:lpstr>
      <vt:lpstr>To Be Continue...</vt:lpstr>
      <vt:lpstr>Thurstone’s Primary Mental Abilities (PMA) Theory</vt:lpstr>
      <vt:lpstr>Slide 5</vt:lpstr>
      <vt:lpstr>Burt and Vernon’s Hierarchical Theory</vt:lpstr>
      <vt:lpstr>To Be Continue...</vt:lpstr>
      <vt:lpstr>To Be Continue...</vt:lpstr>
      <vt:lpstr>To Be Continue...</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RS!!</cp:lastModifiedBy>
  <cp:revision>6</cp:revision>
  <dcterms:created xsi:type="dcterms:W3CDTF">2006-08-16T00:00:00Z</dcterms:created>
  <dcterms:modified xsi:type="dcterms:W3CDTF">2021-01-22T06:23:44Z</dcterms:modified>
</cp:coreProperties>
</file>